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47" r:id="rId3"/>
    <p:sldId id="348" r:id="rId4"/>
    <p:sldId id="343" r:id="rId5"/>
    <p:sldId id="342" r:id="rId6"/>
    <p:sldId id="349" r:id="rId7"/>
    <p:sldId id="350" r:id="rId8"/>
    <p:sldId id="351" r:id="rId9"/>
    <p:sldId id="370" r:id="rId10"/>
    <p:sldId id="356" r:id="rId11"/>
    <p:sldId id="357" r:id="rId12"/>
    <p:sldId id="334" r:id="rId13"/>
    <p:sldId id="358" r:id="rId14"/>
    <p:sldId id="363" r:id="rId15"/>
    <p:sldId id="365" r:id="rId16"/>
    <p:sldId id="366" r:id="rId17"/>
    <p:sldId id="367" r:id="rId18"/>
    <p:sldId id="368" r:id="rId19"/>
    <p:sldId id="359" r:id="rId20"/>
    <p:sldId id="371" r:id="rId21"/>
    <p:sldId id="372" r:id="rId22"/>
    <p:sldId id="374" r:id="rId23"/>
    <p:sldId id="373" r:id="rId24"/>
    <p:sldId id="375" r:id="rId25"/>
    <p:sldId id="344" r:id="rId26"/>
    <p:sldId id="376" r:id="rId27"/>
    <p:sldId id="379" r:id="rId28"/>
    <p:sldId id="377" r:id="rId29"/>
    <p:sldId id="378" r:id="rId30"/>
    <p:sldId id="307" r:id="rId31"/>
    <p:sldId id="360" r:id="rId32"/>
    <p:sldId id="369" r:id="rId33"/>
    <p:sldId id="361" r:id="rId34"/>
    <p:sldId id="380" r:id="rId35"/>
    <p:sldId id="362" r:id="rId36"/>
    <p:sldId id="312" r:id="rId37"/>
    <p:sldId id="277" r:id="rId38"/>
    <p:sldId id="275" r:id="rId39"/>
    <p:sldId id="276" r:id="rId40"/>
    <p:sldId id="278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2" autoAdjust="0"/>
    <p:restoredTop sz="90785" autoAdjust="0"/>
  </p:normalViewPr>
  <p:slideViewPr>
    <p:cSldViewPr>
      <p:cViewPr>
        <p:scale>
          <a:sx n="113" d="100"/>
          <a:sy n="113" d="100"/>
        </p:scale>
        <p:origin x="-158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43405-BC88-4A8D-BEF8-1B30188A21E9}" type="doc">
      <dgm:prSet loTypeId="urn:microsoft.com/office/officeart/2005/8/layout/chevron2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C045A6-D85B-4627-9442-903B681E9E59}">
      <dgm:prSet phldrT="[Text]"/>
      <dgm:spPr/>
      <dgm:t>
        <a:bodyPr/>
        <a:lstStyle/>
        <a:p>
          <a:endParaRPr lang="en-US" dirty="0"/>
        </a:p>
      </dgm:t>
    </dgm:pt>
    <dgm:pt modelId="{B766BB47-E007-4A62-A151-C25E25D2C419}" type="parTrans" cxnId="{0F303899-B4C3-4326-939D-FE440A49E0FA}">
      <dgm:prSet/>
      <dgm:spPr/>
      <dgm:t>
        <a:bodyPr/>
        <a:lstStyle/>
        <a:p>
          <a:endParaRPr lang="en-US"/>
        </a:p>
      </dgm:t>
    </dgm:pt>
    <dgm:pt modelId="{7957608B-CB99-4178-A7D7-3C88DE0ACB6E}" type="sibTrans" cxnId="{0F303899-B4C3-4326-939D-FE440A49E0FA}">
      <dgm:prSet/>
      <dgm:spPr/>
      <dgm:t>
        <a:bodyPr/>
        <a:lstStyle/>
        <a:p>
          <a:endParaRPr lang="en-US"/>
        </a:p>
      </dgm:t>
    </dgm:pt>
    <dgm:pt modelId="{17A49A46-9316-4A03-ABCC-EE048F0CCA47}">
      <dgm:prSet phldrT="[Text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Хувийн ашиг сонирхлын мэдүүлэг болон хөрөнгө орлогын мэдүүлгийн систем</a:t>
          </a:r>
          <a:endParaRPr lang="en-US" dirty="0"/>
        </a:p>
      </dgm:t>
    </dgm:pt>
    <dgm:pt modelId="{858ECE97-FB33-4A49-AFDF-D436A2C13792}" type="parTrans" cxnId="{9F497910-5838-484B-8375-3409F6CCFF7F}">
      <dgm:prSet/>
      <dgm:spPr/>
      <dgm:t>
        <a:bodyPr/>
        <a:lstStyle/>
        <a:p>
          <a:endParaRPr lang="en-US"/>
        </a:p>
      </dgm:t>
    </dgm:pt>
    <dgm:pt modelId="{35AC5B76-D118-4DFC-B624-96F1426DF3E6}" type="sibTrans" cxnId="{9F497910-5838-484B-8375-3409F6CCFF7F}">
      <dgm:prSet/>
      <dgm:spPr/>
      <dgm:t>
        <a:bodyPr/>
        <a:lstStyle/>
        <a:p>
          <a:endParaRPr lang="en-US"/>
        </a:p>
      </dgm:t>
    </dgm:pt>
    <dgm:pt modelId="{AA972EBA-85D9-4821-8E80-3C547527B491}">
      <dgm:prSet phldrT="[Text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Хөрөнгө орлогын мэдүүлгийн Судалгаа шинжилгээний програм</a:t>
          </a:r>
          <a:endParaRPr lang="en-US" b="1" dirty="0"/>
        </a:p>
      </dgm:t>
    </dgm:pt>
    <dgm:pt modelId="{18EC251C-CFAE-4120-A337-0052B641B9E8}" type="parTrans" cxnId="{25FC0DAA-B487-4B6D-8D09-6F38C1813118}">
      <dgm:prSet/>
      <dgm:spPr/>
      <dgm:t>
        <a:bodyPr/>
        <a:lstStyle/>
        <a:p>
          <a:endParaRPr lang="en-US"/>
        </a:p>
      </dgm:t>
    </dgm:pt>
    <dgm:pt modelId="{64CFFC76-3DEA-4BE5-995D-C77F867253C3}" type="sibTrans" cxnId="{25FC0DAA-B487-4B6D-8D09-6F38C1813118}">
      <dgm:prSet/>
      <dgm:spPr/>
      <dgm:t>
        <a:bodyPr/>
        <a:lstStyle/>
        <a:p>
          <a:endParaRPr lang="en-US"/>
        </a:p>
      </dgm:t>
    </dgm:pt>
    <dgm:pt modelId="{FD118794-BBAF-4286-841C-0C4FE2A195B9}">
      <dgm:prSet phldrT="[Text]"/>
      <dgm:spPr/>
      <dgm:t>
        <a:bodyPr/>
        <a:lstStyle/>
        <a:p>
          <a:endParaRPr lang="en-US" dirty="0"/>
        </a:p>
      </dgm:t>
    </dgm:pt>
    <dgm:pt modelId="{68BA6099-901C-4B43-8C93-E29BF8579959}" type="parTrans" cxnId="{0F8876A7-4D64-480A-ADBB-0860F1DA0264}">
      <dgm:prSet/>
      <dgm:spPr/>
      <dgm:t>
        <a:bodyPr/>
        <a:lstStyle/>
        <a:p>
          <a:endParaRPr lang="en-US"/>
        </a:p>
      </dgm:t>
    </dgm:pt>
    <dgm:pt modelId="{A5D5F47A-B5C0-43D7-B769-D217459123D2}" type="sibTrans" cxnId="{0F8876A7-4D64-480A-ADBB-0860F1DA0264}">
      <dgm:prSet/>
      <dgm:spPr/>
      <dgm:t>
        <a:bodyPr/>
        <a:lstStyle/>
        <a:p>
          <a:endParaRPr lang="en-US"/>
        </a:p>
      </dgm:t>
    </dgm:pt>
    <dgm:pt modelId="{D6AD3BD6-183B-4DD8-9340-38FC0F5EEF6A}">
      <dgm:prSet phldrT="[Text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Хувийн ашиг сонирхлын мэдүүлэг болон хөрөнгө орлогын мэдүүлгийн системийн удирдлага</a:t>
          </a:r>
          <a:endParaRPr lang="en-US" dirty="0"/>
        </a:p>
      </dgm:t>
    </dgm:pt>
    <dgm:pt modelId="{5B170E2A-26A0-4412-A5E8-1117B9AAE7D1}" type="parTrans" cxnId="{19B8EBDF-1886-4674-865A-C14376B20835}">
      <dgm:prSet/>
      <dgm:spPr/>
      <dgm:t>
        <a:bodyPr/>
        <a:lstStyle/>
        <a:p>
          <a:endParaRPr lang="en-US"/>
        </a:p>
      </dgm:t>
    </dgm:pt>
    <dgm:pt modelId="{2116AE7F-8251-4718-850B-0629F94EF67A}" type="sibTrans" cxnId="{19B8EBDF-1886-4674-865A-C14376B20835}">
      <dgm:prSet/>
      <dgm:spPr/>
      <dgm:t>
        <a:bodyPr/>
        <a:lstStyle/>
        <a:p>
          <a:endParaRPr lang="en-US"/>
        </a:p>
      </dgm:t>
    </dgm:pt>
    <dgm:pt modelId="{DF51B93D-D557-4F96-BAC3-86B4D4816C77}">
      <dgm:prSet/>
      <dgm:spPr/>
      <dgm:t>
        <a:bodyPr/>
        <a:lstStyle/>
        <a:p>
          <a:endParaRPr lang="en-US" dirty="0"/>
        </a:p>
      </dgm:t>
    </dgm:pt>
    <dgm:pt modelId="{1AA40473-BB9E-49AE-A1A0-848070430431}" type="parTrans" cxnId="{561067C8-7083-48A4-8C7C-5D4852FD0400}">
      <dgm:prSet/>
      <dgm:spPr/>
      <dgm:t>
        <a:bodyPr/>
        <a:lstStyle/>
        <a:p>
          <a:endParaRPr lang="en-US"/>
        </a:p>
      </dgm:t>
    </dgm:pt>
    <dgm:pt modelId="{654637EA-60D0-4A18-84C8-0613F8B6A1C8}" type="sibTrans" cxnId="{561067C8-7083-48A4-8C7C-5D4852FD0400}">
      <dgm:prSet/>
      <dgm:spPr/>
      <dgm:t>
        <a:bodyPr/>
        <a:lstStyle/>
        <a:p>
          <a:endParaRPr lang="en-US"/>
        </a:p>
      </dgm:t>
    </dgm:pt>
    <dgm:pt modelId="{AAC87DE5-8679-4E3F-B3E7-532949D6A553}">
      <dgm:prSet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Төрийн өндөр албан тушаалтны хөрөнгө, орлогын мэдүүлэг олон нийтэд нээлттэй мэдээллэх</a:t>
          </a:r>
          <a:endParaRPr lang="en-US" dirty="0"/>
        </a:p>
      </dgm:t>
    </dgm:pt>
    <dgm:pt modelId="{B5B20FA2-9A67-4079-AB1D-18A7683F5C95}" type="parTrans" cxnId="{0B406471-C9B2-4A95-878B-74B3FB6E1B85}">
      <dgm:prSet/>
      <dgm:spPr/>
      <dgm:t>
        <a:bodyPr/>
        <a:lstStyle/>
        <a:p>
          <a:endParaRPr lang="en-US"/>
        </a:p>
      </dgm:t>
    </dgm:pt>
    <dgm:pt modelId="{22A0EE4B-BECA-4369-9FCF-2967570213CF}" type="sibTrans" cxnId="{0B406471-C9B2-4A95-878B-74B3FB6E1B85}">
      <dgm:prSet/>
      <dgm:spPr/>
      <dgm:t>
        <a:bodyPr/>
        <a:lstStyle/>
        <a:p>
          <a:endParaRPr lang="en-US"/>
        </a:p>
      </dgm:t>
    </dgm:pt>
    <dgm:pt modelId="{B1897F12-C124-4044-9F02-ACCDEBD5537D}">
      <dgm:prSet phldrT="[Text]"/>
      <dgm:spPr/>
      <dgm:t>
        <a:bodyPr/>
        <a:lstStyle/>
        <a:p>
          <a:endParaRPr lang="en-US" dirty="0"/>
        </a:p>
      </dgm:t>
    </dgm:pt>
    <dgm:pt modelId="{D932E0BA-FCB8-41B5-8C51-B523C7468258}" type="sibTrans" cxnId="{E4F07DEE-3FD4-4C9E-B4FA-0AA0DDBD865C}">
      <dgm:prSet/>
      <dgm:spPr/>
      <dgm:t>
        <a:bodyPr/>
        <a:lstStyle/>
        <a:p>
          <a:endParaRPr lang="en-US"/>
        </a:p>
      </dgm:t>
    </dgm:pt>
    <dgm:pt modelId="{7A8F055C-7DA8-4157-B043-DE2115A00750}" type="parTrans" cxnId="{E4F07DEE-3FD4-4C9E-B4FA-0AA0DDBD865C}">
      <dgm:prSet/>
      <dgm:spPr/>
      <dgm:t>
        <a:bodyPr/>
        <a:lstStyle/>
        <a:p>
          <a:endParaRPr lang="en-US"/>
        </a:p>
      </dgm:t>
    </dgm:pt>
    <dgm:pt modelId="{7B3130B1-AAA0-436B-A5E4-DFA64112BA3E}">
      <dgm:prSet phldrT="[Text]"/>
      <dgm:spPr/>
      <dgm:t>
        <a:bodyPr/>
        <a:lstStyle/>
        <a:p>
          <a:endParaRPr lang="en-US" dirty="0"/>
        </a:p>
      </dgm:t>
    </dgm:pt>
    <dgm:pt modelId="{142B683B-6653-46D7-9C66-E06959527052}" type="parTrans" cxnId="{E4CD952A-7CA1-4A56-AFB7-E7EDDA932DB1}">
      <dgm:prSet/>
      <dgm:spPr/>
      <dgm:t>
        <a:bodyPr/>
        <a:lstStyle/>
        <a:p>
          <a:endParaRPr lang="en-US"/>
        </a:p>
      </dgm:t>
    </dgm:pt>
    <dgm:pt modelId="{38358137-DC8C-4324-B52B-AA59D3813D20}" type="sibTrans" cxnId="{E4CD952A-7CA1-4A56-AFB7-E7EDDA932DB1}">
      <dgm:prSet/>
      <dgm:spPr/>
      <dgm:t>
        <a:bodyPr/>
        <a:lstStyle/>
        <a:p>
          <a:endParaRPr lang="en-US"/>
        </a:p>
      </dgm:t>
    </dgm:pt>
    <dgm:pt modelId="{C9CC9BBE-DFF7-4212-83CF-7863E64D2236}">
      <dgm:prSet phldrT="[Text]"/>
      <dgm:spPr/>
      <dgm:t>
        <a:bodyPr/>
        <a:lstStyle/>
        <a:p>
          <a:endParaRPr lang="en-US" b="1" dirty="0"/>
        </a:p>
      </dgm:t>
    </dgm:pt>
    <dgm:pt modelId="{1C045B6C-6D1D-4494-9D61-260A8290CB04}" type="parTrans" cxnId="{1A2484E8-1121-4BB9-901D-E3C73669BBF7}">
      <dgm:prSet/>
      <dgm:spPr/>
      <dgm:t>
        <a:bodyPr/>
        <a:lstStyle/>
        <a:p>
          <a:endParaRPr lang="en-US"/>
        </a:p>
      </dgm:t>
    </dgm:pt>
    <dgm:pt modelId="{6F254C08-CC00-49A3-A9EB-DCFC88339B08}" type="sibTrans" cxnId="{1A2484E8-1121-4BB9-901D-E3C73669BBF7}">
      <dgm:prSet/>
      <dgm:spPr/>
      <dgm:t>
        <a:bodyPr/>
        <a:lstStyle/>
        <a:p>
          <a:endParaRPr lang="en-US"/>
        </a:p>
      </dgm:t>
    </dgm:pt>
    <dgm:pt modelId="{2E9A5204-E80D-40FE-A8E9-86D598115FE8}" type="pres">
      <dgm:prSet presAssocID="{8E043405-BC88-4A8D-BEF8-1B30188A21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0D605-61E5-43F9-82C6-230F0B66718C}" type="pres">
      <dgm:prSet presAssocID="{B3C045A6-D85B-4627-9442-903B681E9E59}" presName="composite" presStyleCnt="0"/>
      <dgm:spPr/>
    </dgm:pt>
    <dgm:pt modelId="{9EE26B12-881A-4DBB-BC11-0D52D66FA5C1}" type="pres">
      <dgm:prSet presAssocID="{B3C045A6-D85B-4627-9442-903B681E9E5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A980C-507C-4AB5-ACF7-07D606F259BE}" type="pres">
      <dgm:prSet presAssocID="{B3C045A6-D85B-4627-9442-903B681E9E5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A05B0-2D14-46EC-B547-DE21309033A2}" type="pres">
      <dgm:prSet presAssocID="{7957608B-CB99-4178-A7D7-3C88DE0ACB6E}" presName="sp" presStyleCnt="0"/>
      <dgm:spPr/>
    </dgm:pt>
    <dgm:pt modelId="{FDF29A5B-165F-4105-A7F7-81630B1BEA4A}" type="pres">
      <dgm:prSet presAssocID="{B1897F12-C124-4044-9F02-ACCDEBD5537D}" presName="composite" presStyleCnt="0"/>
      <dgm:spPr/>
    </dgm:pt>
    <dgm:pt modelId="{2487178D-B116-4B7C-9338-773093F032AA}" type="pres">
      <dgm:prSet presAssocID="{B1897F12-C124-4044-9F02-ACCDEBD5537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127D4-0990-46C4-BFAE-0E92B4AEB538}" type="pres">
      <dgm:prSet presAssocID="{B1897F12-C124-4044-9F02-ACCDEBD5537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77C64-D429-4319-BCEA-36D89FC19B23}" type="pres">
      <dgm:prSet presAssocID="{D932E0BA-FCB8-41B5-8C51-B523C7468258}" presName="sp" presStyleCnt="0"/>
      <dgm:spPr/>
    </dgm:pt>
    <dgm:pt modelId="{7F481F3E-68F6-47D0-BBDA-1C8C8DE3B7DD}" type="pres">
      <dgm:prSet presAssocID="{DF51B93D-D557-4F96-BAC3-86B4D4816C77}" presName="composite" presStyleCnt="0"/>
      <dgm:spPr/>
    </dgm:pt>
    <dgm:pt modelId="{86F29E6A-7FA8-45E4-BAAC-E244CFA0815E}" type="pres">
      <dgm:prSet presAssocID="{DF51B93D-D557-4F96-BAC3-86B4D4816C7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1AB90-4F70-4CC3-A065-B36923552EEA}" type="pres">
      <dgm:prSet presAssocID="{DF51B93D-D557-4F96-BAC3-86B4D4816C7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8C8E9-CEFE-48D7-9719-46BAE1F3DE5A}" type="pres">
      <dgm:prSet presAssocID="{654637EA-60D0-4A18-84C8-0613F8B6A1C8}" presName="sp" presStyleCnt="0"/>
      <dgm:spPr/>
    </dgm:pt>
    <dgm:pt modelId="{BEF8B74A-4E33-4522-8D20-A62E53E500AF}" type="pres">
      <dgm:prSet presAssocID="{FD118794-BBAF-4286-841C-0C4FE2A195B9}" presName="composite" presStyleCnt="0"/>
      <dgm:spPr/>
    </dgm:pt>
    <dgm:pt modelId="{14645A0F-CB06-44CA-931F-B61B192E134C}" type="pres">
      <dgm:prSet presAssocID="{FD118794-BBAF-4286-841C-0C4FE2A195B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9C924-A585-4F56-8C5F-0CF034F31F45}" type="pres">
      <dgm:prSet presAssocID="{FD118794-BBAF-4286-841C-0C4FE2A195B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3DA17-78D9-463B-B691-1648505C90EC}" type="presOf" srcId="{D6AD3BD6-183B-4DD8-9340-38FC0F5EEF6A}" destId="{07E9C924-A585-4F56-8C5F-0CF034F31F45}" srcOrd="0" destOrd="0" presId="urn:microsoft.com/office/officeart/2005/8/layout/chevron2"/>
    <dgm:cxn modelId="{3D05EAFA-9359-4A06-8D91-A6C80ABE48D9}" type="presOf" srcId="{DF51B93D-D557-4F96-BAC3-86B4D4816C77}" destId="{86F29E6A-7FA8-45E4-BAAC-E244CFA0815E}" srcOrd="0" destOrd="0" presId="urn:microsoft.com/office/officeart/2005/8/layout/chevron2"/>
    <dgm:cxn modelId="{6607BE0E-EBFC-4CD1-9727-DE330C3CDE07}" type="presOf" srcId="{7B3130B1-AAA0-436B-A5E4-DFA64112BA3E}" destId="{373A980C-507C-4AB5-ACF7-07D606F259BE}" srcOrd="0" destOrd="1" presId="urn:microsoft.com/office/officeart/2005/8/layout/chevron2"/>
    <dgm:cxn modelId="{B5AAEBAC-CAC2-46D5-8BBE-2B00D85DC950}" type="presOf" srcId="{FD118794-BBAF-4286-841C-0C4FE2A195B9}" destId="{14645A0F-CB06-44CA-931F-B61B192E134C}" srcOrd="0" destOrd="0" presId="urn:microsoft.com/office/officeart/2005/8/layout/chevron2"/>
    <dgm:cxn modelId="{21E60A68-1BAB-40CC-9728-54BA8093C2B9}" type="presOf" srcId="{B3C045A6-D85B-4627-9442-903B681E9E59}" destId="{9EE26B12-881A-4DBB-BC11-0D52D66FA5C1}" srcOrd="0" destOrd="0" presId="urn:microsoft.com/office/officeart/2005/8/layout/chevron2"/>
    <dgm:cxn modelId="{0F8876A7-4D64-480A-ADBB-0860F1DA0264}" srcId="{8E043405-BC88-4A8D-BEF8-1B30188A21E9}" destId="{FD118794-BBAF-4286-841C-0C4FE2A195B9}" srcOrd="3" destOrd="0" parTransId="{68BA6099-901C-4B43-8C93-E29BF8579959}" sibTransId="{A5D5F47A-B5C0-43D7-B769-D217459123D2}"/>
    <dgm:cxn modelId="{9F332901-BEC0-49E1-A6F9-074DDC9E2622}" type="presOf" srcId="{17A49A46-9316-4A03-ABCC-EE048F0CCA47}" destId="{373A980C-507C-4AB5-ACF7-07D606F259BE}" srcOrd="0" destOrd="0" presId="urn:microsoft.com/office/officeart/2005/8/layout/chevron2"/>
    <dgm:cxn modelId="{5085373C-5568-4AE2-90ED-2E3FF962B880}" type="presOf" srcId="{8E043405-BC88-4A8D-BEF8-1B30188A21E9}" destId="{2E9A5204-E80D-40FE-A8E9-86D598115FE8}" srcOrd="0" destOrd="0" presId="urn:microsoft.com/office/officeart/2005/8/layout/chevron2"/>
    <dgm:cxn modelId="{561067C8-7083-48A4-8C7C-5D4852FD0400}" srcId="{8E043405-BC88-4A8D-BEF8-1B30188A21E9}" destId="{DF51B93D-D557-4F96-BAC3-86B4D4816C77}" srcOrd="2" destOrd="0" parTransId="{1AA40473-BB9E-49AE-A1A0-848070430431}" sibTransId="{654637EA-60D0-4A18-84C8-0613F8B6A1C8}"/>
    <dgm:cxn modelId="{69FF850F-ECAF-4E93-A183-E0BCE7B4CB69}" type="presOf" srcId="{AAC87DE5-8679-4E3F-B3E7-532949D6A553}" destId="{A251AB90-4F70-4CC3-A065-B36923552EEA}" srcOrd="0" destOrd="0" presId="urn:microsoft.com/office/officeart/2005/8/layout/chevron2"/>
    <dgm:cxn modelId="{14460F41-8522-4C55-A900-DAF85DED61EC}" type="presOf" srcId="{AA972EBA-85D9-4821-8E80-3C547527B491}" destId="{AB8127D4-0990-46C4-BFAE-0E92B4AEB538}" srcOrd="0" destOrd="0" presId="urn:microsoft.com/office/officeart/2005/8/layout/chevron2"/>
    <dgm:cxn modelId="{0F303899-B4C3-4326-939D-FE440A49E0FA}" srcId="{8E043405-BC88-4A8D-BEF8-1B30188A21E9}" destId="{B3C045A6-D85B-4627-9442-903B681E9E59}" srcOrd="0" destOrd="0" parTransId="{B766BB47-E007-4A62-A151-C25E25D2C419}" sibTransId="{7957608B-CB99-4178-A7D7-3C88DE0ACB6E}"/>
    <dgm:cxn modelId="{E4F07DEE-3FD4-4C9E-B4FA-0AA0DDBD865C}" srcId="{8E043405-BC88-4A8D-BEF8-1B30188A21E9}" destId="{B1897F12-C124-4044-9F02-ACCDEBD5537D}" srcOrd="1" destOrd="0" parTransId="{7A8F055C-7DA8-4157-B043-DE2115A00750}" sibTransId="{D932E0BA-FCB8-41B5-8C51-B523C7468258}"/>
    <dgm:cxn modelId="{E4CD952A-7CA1-4A56-AFB7-E7EDDA932DB1}" srcId="{B3C045A6-D85B-4627-9442-903B681E9E59}" destId="{7B3130B1-AAA0-436B-A5E4-DFA64112BA3E}" srcOrd="1" destOrd="0" parTransId="{142B683B-6653-46D7-9C66-E06959527052}" sibTransId="{38358137-DC8C-4324-B52B-AA59D3813D20}"/>
    <dgm:cxn modelId="{19B8EBDF-1886-4674-865A-C14376B20835}" srcId="{FD118794-BBAF-4286-841C-0C4FE2A195B9}" destId="{D6AD3BD6-183B-4DD8-9340-38FC0F5EEF6A}" srcOrd="0" destOrd="0" parTransId="{5B170E2A-26A0-4412-A5E8-1117B9AAE7D1}" sibTransId="{2116AE7F-8251-4718-850B-0629F94EF67A}"/>
    <dgm:cxn modelId="{1A2484E8-1121-4BB9-901D-E3C73669BBF7}" srcId="{B1897F12-C124-4044-9F02-ACCDEBD5537D}" destId="{C9CC9BBE-DFF7-4212-83CF-7863E64D2236}" srcOrd="1" destOrd="0" parTransId="{1C045B6C-6D1D-4494-9D61-260A8290CB04}" sibTransId="{6F254C08-CC00-49A3-A9EB-DCFC88339B08}"/>
    <dgm:cxn modelId="{0B406471-C9B2-4A95-878B-74B3FB6E1B85}" srcId="{DF51B93D-D557-4F96-BAC3-86B4D4816C77}" destId="{AAC87DE5-8679-4E3F-B3E7-532949D6A553}" srcOrd="0" destOrd="0" parTransId="{B5B20FA2-9A67-4079-AB1D-18A7683F5C95}" sibTransId="{22A0EE4B-BECA-4369-9FCF-2967570213CF}"/>
    <dgm:cxn modelId="{25FC0DAA-B487-4B6D-8D09-6F38C1813118}" srcId="{B1897F12-C124-4044-9F02-ACCDEBD5537D}" destId="{AA972EBA-85D9-4821-8E80-3C547527B491}" srcOrd="0" destOrd="0" parTransId="{18EC251C-CFAE-4120-A337-0052B641B9E8}" sibTransId="{64CFFC76-3DEA-4BE5-995D-C77F867253C3}"/>
    <dgm:cxn modelId="{6EC2D331-8E66-4013-85C2-063B4E3AFFFA}" type="presOf" srcId="{C9CC9BBE-DFF7-4212-83CF-7863E64D2236}" destId="{AB8127D4-0990-46C4-BFAE-0E92B4AEB538}" srcOrd="0" destOrd="1" presId="urn:microsoft.com/office/officeart/2005/8/layout/chevron2"/>
    <dgm:cxn modelId="{9F497910-5838-484B-8375-3409F6CCFF7F}" srcId="{B3C045A6-D85B-4627-9442-903B681E9E59}" destId="{17A49A46-9316-4A03-ABCC-EE048F0CCA47}" srcOrd="0" destOrd="0" parTransId="{858ECE97-FB33-4A49-AFDF-D436A2C13792}" sibTransId="{35AC5B76-D118-4DFC-B624-96F1426DF3E6}"/>
    <dgm:cxn modelId="{C55DA547-B71B-4F73-9E58-E9C74A6BFFD4}" type="presOf" srcId="{B1897F12-C124-4044-9F02-ACCDEBD5537D}" destId="{2487178D-B116-4B7C-9338-773093F032AA}" srcOrd="0" destOrd="0" presId="urn:microsoft.com/office/officeart/2005/8/layout/chevron2"/>
    <dgm:cxn modelId="{3A6E94DC-F3A7-4D13-8BAC-9D66F10F3CD1}" type="presParOf" srcId="{2E9A5204-E80D-40FE-A8E9-86D598115FE8}" destId="{6EF0D605-61E5-43F9-82C6-230F0B66718C}" srcOrd="0" destOrd="0" presId="urn:microsoft.com/office/officeart/2005/8/layout/chevron2"/>
    <dgm:cxn modelId="{ADDA761D-BE88-4A50-9016-3BE6296911A1}" type="presParOf" srcId="{6EF0D605-61E5-43F9-82C6-230F0B66718C}" destId="{9EE26B12-881A-4DBB-BC11-0D52D66FA5C1}" srcOrd="0" destOrd="0" presId="urn:microsoft.com/office/officeart/2005/8/layout/chevron2"/>
    <dgm:cxn modelId="{BFDBDB8D-2835-4BDF-99B0-6A9CD6D2D656}" type="presParOf" srcId="{6EF0D605-61E5-43F9-82C6-230F0B66718C}" destId="{373A980C-507C-4AB5-ACF7-07D606F259BE}" srcOrd="1" destOrd="0" presId="urn:microsoft.com/office/officeart/2005/8/layout/chevron2"/>
    <dgm:cxn modelId="{DC43A4B8-8405-4771-BD39-0B82F481CDD9}" type="presParOf" srcId="{2E9A5204-E80D-40FE-A8E9-86D598115FE8}" destId="{FA4A05B0-2D14-46EC-B547-DE21309033A2}" srcOrd="1" destOrd="0" presId="urn:microsoft.com/office/officeart/2005/8/layout/chevron2"/>
    <dgm:cxn modelId="{D5F55163-94A1-4038-8750-92E1414DE2E3}" type="presParOf" srcId="{2E9A5204-E80D-40FE-A8E9-86D598115FE8}" destId="{FDF29A5B-165F-4105-A7F7-81630B1BEA4A}" srcOrd="2" destOrd="0" presId="urn:microsoft.com/office/officeart/2005/8/layout/chevron2"/>
    <dgm:cxn modelId="{891BDB6E-76AB-4A0F-BF1C-498C1C0A7D96}" type="presParOf" srcId="{FDF29A5B-165F-4105-A7F7-81630B1BEA4A}" destId="{2487178D-B116-4B7C-9338-773093F032AA}" srcOrd="0" destOrd="0" presId="urn:microsoft.com/office/officeart/2005/8/layout/chevron2"/>
    <dgm:cxn modelId="{2AC6FD6F-337E-41BC-9077-5B3AB4D71C50}" type="presParOf" srcId="{FDF29A5B-165F-4105-A7F7-81630B1BEA4A}" destId="{AB8127D4-0990-46C4-BFAE-0E92B4AEB538}" srcOrd="1" destOrd="0" presId="urn:microsoft.com/office/officeart/2005/8/layout/chevron2"/>
    <dgm:cxn modelId="{65D1A039-C9B7-4984-8EE1-84EB10754637}" type="presParOf" srcId="{2E9A5204-E80D-40FE-A8E9-86D598115FE8}" destId="{86477C64-D429-4319-BCEA-36D89FC19B23}" srcOrd="3" destOrd="0" presId="urn:microsoft.com/office/officeart/2005/8/layout/chevron2"/>
    <dgm:cxn modelId="{B73C65CE-3D60-4D8C-B1AC-34ECCD0200D6}" type="presParOf" srcId="{2E9A5204-E80D-40FE-A8E9-86D598115FE8}" destId="{7F481F3E-68F6-47D0-BBDA-1C8C8DE3B7DD}" srcOrd="4" destOrd="0" presId="urn:microsoft.com/office/officeart/2005/8/layout/chevron2"/>
    <dgm:cxn modelId="{3B7FC200-1A15-440C-9CDE-6D33F312CD66}" type="presParOf" srcId="{7F481F3E-68F6-47D0-BBDA-1C8C8DE3B7DD}" destId="{86F29E6A-7FA8-45E4-BAAC-E244CFA0815E}" srcOrd="0" destOrd="0" presId="urn:microsoft.com/office/officeart/2005/8/layout/chevron2"/>
    <dgm:cxn modelId="{C42238F0-10EC-40F2-B1BE-EC7D763A41C3}" type="presParOf" srcId="{7F481F3E-68F6-47D0-BBDA-1C8C8DE3B7DD}" destId="{A251AB90-4F70-4CC3-A065-B36923552EEA}" srcOrd="1" destOrd="0" presId="urn:microsoft.com/office/officeart/2005/8/layout/chevron2"/>
    <dgm:cxn modelId="{744E8956-5EDE-4592-B782-6194D135BE98}" type="presParOf" srcId="{2E9A5204-E80D-40FE-A8E9-86D598115FE8}" destId="{8EB8C8E9-CEFE-48D7-9719-46BAE1F3DE5A}" srcOrd="5" destOrd="0" presId="urn:microsoft.com/office/officeart/2005/8/layout/chevron2"/>
    <dgm:cxn modelId="{5E9C45B6-15F4-4D31-B1F8-6335C1894070}" type="presParOf" srcId="{2E9A5204-E80D-40FE-A8E9-86D598115FE8}" destId="{BEF8B74A-4E33-4522-8D20-A62E53E500AF}" srcOrd="6" destOrd="0" presId="urn:microsoft.com/office/officeart/2005/8/layout/chevron2"/>
    <dgm:cxn modelId="{B77905BB-6250-4351-A71E-F6D71303A4C4}" type="presParOf" srcId="{BEF8B74A-4E33-4522-8D20-A62E53E500AF}" destId="{14645A0F-CB06-44CA-931F-B61B192E134C}" srcOrd="0" destOrd="0" presId="urn:microsoft.com/office/officeart/2005/8/layout/chevron2"/>
    <dgm:cxn modelId="{2FD3FF79-38DC-4643-87D6-79927E00B3CE}" type="presParOf" srcId="{BEF8B74A-4E33-4522-8D20-A62E53E500AF}" destId="{07E9C924-A585-4F56-8C5F-0CF034F31F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26B12-881A-4DBB-BC11-0D52D66FA5C1}">
      <dsp:nvSpPr>
        <dsp:cNvPr id="0" name=""/>
        <dsp:cNvSpPr/>
      </dsp:nvSpPr>
      <dsp:spPr>
        <a:xfrm rot="5400000">
          <a:off x="-214322" y="215037"/>
          <a:ext cx="1428818" cy="10001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500800"/>
        <a:ext cx="1000172" cy="428646"/>
      </dsp:txXfrm>
    </dsp:sp>
    <dsp:sp modelId="{373A980C-507C-4AB5-ACF7-07D606F259BE}">
      <dsp:nvSpPr>
        <dsp:cNvPr id="0" name=""/>
        <dsp:cNvSpPr/>
      </dsp:nvSpPr>
      <dsp:spPr>
        <a:xfrm rot="5400000">
          <a:off x="2718408" y="-1717521"/>
          <a:ext cx="928731" cy="4365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latin typeface="Arial" pitchFamily="34" charset="0"/>
              <a:cs typeface="Arial" pitchFamily="34" charset="0"/>
            </a:rPr>
            <a:t>Хувийн ашиг сонирхлын мэдүүлэг болон хөрөнгө орлогын мэдүүлгийн систем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 rot="-5400000">
        <a:off x="1000172" y="46052"/>
        <a:ext cx="4319867" cy="838057"/>
      </dsp:txXfrm>
    </dsp:sp>
    <dsp:sp modelId="{2487178D-B116-4B7C-9338-773093F032AA}">
      <dsp:nvSpPr>
        <dsp:cNvPr id="0" name=""/>
        <dsp:cNvSpPr/>
      </dsp:nvSpPr>
      <dsp:spPr>
        <a:xfrm rot="5400000">
          <a:off x="-214322" y="1498949"/>
          <a:ext cx="1428818" cy="10001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1784712"/>
        <a:ext cx="1000172" cy="428646"/>
      </dsp:txXfrm>
    </dsp:sp>
    <dsp:sp modelId="{AB8127D4-0990-46C4-BFAE-0E92B4AEB538}">
      <dsp:nvSpPr>
        <dsp:cNvPr id="0" name=""/>
        <dsp:cNvSpPr/>
      </dsp:nvSpPr>
      <dsp:spPr>
        <a:xfrm rot="5400000">
          <a:off x="2718408" y="-433609"/>
          <a:ext cx="928731" cy="4365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latin typeface="Arial" pitchFamily="34" charset="0"/>
              <a:cs typeface="Arial" pitchFamily="34" charset="0"/>
            </a:rPr>
            <a:t>Хөрөнгө орлогын мэдүүлгийн Судалгаа шинжилгээний програм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/>
        </a:p>
      </dsp:txBody>
      <dsp:txXfrm rot="-5400000">
        <a:off x="1000172" y="1329964"/>
        <a:ext cx="4319867" cy="838057"/>
      </dsp:txXfrm>
    </dsp:sp>
    <dsp:sp modelId="{86F29E6A-7FA8-45E4-BAAC-E244CFA0815E}">
      <dsp:nvSpPr>
        <dsp:cNvPr id="0" name=""/>
        <dsp:cNvSpPr/>
      </dsp:nvSpPr>
      <dsp:spPr>
        <a:xfrm rot="5400000">
          <a:off x="-214322" y="2782862"/>
          <a:ext cx="1428818" cy="10001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3068625"/>
        <a:ext cx="1000172" cy="428646"/>
      </dsp:txXfrm>
    </dsp:sp>
    <dsp:sp modelId="{A251AB90-4F70-4CC3-A065-B36923552EEA}">
      <dsp:nvSpPr>
        <dsp:cNvPr id="0" name=""/>
        <dsp:cNvSpPr/>
      </dsp:nvSpPr>
      <dsp:spPr>
        <a:xfrm rot="5400000">
          <a:off x="2718408" y="850303"/>
          <a:ext cx="928731" cy="4365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latin typeface="Arial" pitchFamily="34" charset="0"/>
              <a:cs typeface="Arial" pitchFamily="34" charset="0"/>
            </a:rPr>
            <a:t>Төрийн өндөр албан тушаалтны хөрөнгө, орлогын мэдүүлэг олон нийтэд нээлттэй мэдээллэх</a:t>
          </a:r>
          <a:endParaRPr lang="en-US" sz="1600" kern="1200" dirty="0"/>
        </a:p>
      </dsp:txBody>
      <dsp:txXfrm rot="-5400000">
        <a:off x="1000172" y="2613877"/>
        <a:ext cx="4319867" cy="838057"/>
      </dsp:txXfrm>
    </dsp:sp>
    <dsp:sp modelId="{14645A0F-CB06-44CA-931F-B61B192E134C}">
      <dsp:nvSpPr>
        <dsp:cNvPr id="0" name=""/>
        <dsp:cNvSpPr/>
      </dsp:nvSpPr>
      <dsp:spPr>
        <a:xfrm rot="5400000">
          <a:off x="-214322" y="4066775"/>
          <a:ext cx="1428818" cy="100017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4352538"/>
        <a:ext cx="1000172" cy="428646"/>
      </dsp:txXfrm>
    </dsp:sp>
    <dsp:sp modelId="{07E9C924-A585-4F56-8C5F-0CF034F31F45}">
      <dsp:nvSpPr>
        <dsp:cNvPr id="0" name=""/>
        <dsp:cNvSpPr/>
      </dsp:nvSpPr>
      <dsp:spPr>
        <a:xfrm rot="5400000">
          <a:off x="2718408" y="2134216"/>
          <a:ext cx="928731" cy="4365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latin typeface="Arial" pitchFamily="34" charset="0"/>
              <a:cs typeface="Arial" pitchFamily="34" charset="0"/>
            </a:rPr>
            <a:t>Хувийн ашиг сонирхлын мэдүүлэг болон хөрөнгө орлогын мэдүүлгийн системийн удирдлага</a:t>
          </a:r>
          <a:endParaRPr lang="en-US" sz="1600" kern="1200" dirty="0"/>
        </a:p>
      </dsp:txBody>
      <dsp:txXfrm rot="-5400000">
        <a:off x="1000172" y="3897790"/>
        <a:ext cx="4319867" cy="838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D3104-C24F-47FA-9805-EC72A6E5490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92297-A21B-4E05-B8E3-95B5873B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105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81447-5A3B-4BEA-872B-CA48C2B5167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140CD-12BE-4F51-9FEE-4B76249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3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73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29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95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1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7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5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Нууц үг сольж</a:t>
            </a:r>
            <a:r>
              <a:rPr lang="mn-MN" baseline="0" dirty="0" smtClean="0"/>
              <a:t> үзүүлэх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8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4A4D-B346-435C-AEB8-E0988BF8C953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6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Мэдээлэл өгөх журмын хавсралт</a:t>
            </a:r>
            <a:r>
              <a:rPr lang="mn-MN" baseline="0" dirty="0" smtClean="0"/>
              <a:t> бүртгэлийн маягт нэмэгдэнэ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4A4D-B346-435C-AEB8-E0988BF8C95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6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Өмнөх ЭБАТ-ын эрхийг устгаагүй, хуучин ЭБАТ нь ашигладаг.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0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6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4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219200"/>
            <a:ext cx="369570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810000"/>
            <a:ext cx="369570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AF97-D1F0-49D0-A511-56925B304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6287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39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1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9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44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15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22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owerpointstyl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hlinkClick r:id="rId14"/>
              </a:rPr>
              <a:t>Powerpoint Templates</a:t>
            </a:r>
            <a:endParaRPr lang="fr-FR"/>
          </a:p>
        </p:txBody>
      </p:sp>
      <p:pic>
        <p:nvPicPr>
          <p:cNvPr id="1038" name="Picture 14" descr="Imvcxage1qsazroiuds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323850" y="836613"/>
            <a:ext cx="8569325" cy="57610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812088" y="630237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36699"/>
                </a:solidFill>
              </a:rPr>
              <a:t>Page </a:t>
            </a:r>
            <a:fld id="{4B3F9BB0-8A3D-4135-B24B-2305473609A4}" type="slidenum">
              <a:rPr lang="fr-FR" b="1">
                <a:solidFill>
                  <a:srgbClr val="336699"/>
                </a:solidFill>
              </a:rPr>
              <a:pPr/>
              <a:t>‹#›</a:t>
            </a:fld>
            <a:endParaRPr lang="fr-FR" b="1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59" name="Picture 11" descr="Imvcxage1qsazroiud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0832" y="2759528"/>
            <a:ext cx="5814479" cy="13064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mn-MN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ХУВИЙН АШИГ СОНИРХЛЫН МЭДҮҮЛЭГ </a:t>
            </a:r>
            <a:r>
              <a:rPr lang="mn-MN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БОЛОН </a:t>
            </a:r>
            <a:r>
              <a:rPr lang="mn-MN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ХӨРӨНГӨ, ОРЛОГЫН МЭДҮҮЛГИЙН </a:t>
            </a:r>
            <a:r>
              <a:rPr lang="mn-MN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9734" y="1763961"/>
            <a:ext cx="4336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b="1" dirty="0">
                <a:solidFill>
                  <a:schemeClr val="accent4"/>
                </a:solidFill>
              </a:rPr>
              <a:t>Монгол </a:t>
            </a:r>
            <a:r>
              <a:rPr lang="mn-MN" sz="1600" b="1" dirty="0" smtClean="0">
                <a:solidFill>
                  <a:schemeClr val="accent4"/>
                </a:solidFill>
              </a:rPr>
              <a:t>Улс Авлигатай </a:t>
            </a:r>
            <a:r>
              <a:rPr lang="mn-MN" sz="1600" b="1" dirty="0">
                <a:solidFill>
                  <a:schemeClr val="accent4"/>
                </a:solidFill>
              </a:rPr>
              <a:t>Тэмцэх </a:t>
            </a:r>
            <a:r>
              <a:rPr lang="mn-MN" sz="1600" b="1" dirty="0" smtClean="0">
                <a:solidFill>
                  <a:schemeClr val="accent4"/>
                </a:solidFill>
              </a:rPr>
              <a:t>Газар</a:t>
            </a:r>
            <a:endParaRPr lang="en-US" sz="1600" dirty="0">
              <a:solidFill>
                <a:schemeClr val="accent4"/>
              </a:solidFill>
              <a:ea typeface="Times New Roman" pitchFamily="18" charset="0"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539552" y="5589240"/>
            <a:ext cx="2467363" cy="64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mn-MN" sz="15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ХЯНАЛТ ШАЛГАЛТ, ДҮН ШИНЖИЛГЭЭНИЙ </a:t>
            </a:r>
            <a:r>
              <a:rPr lang="mn-MN" sz="15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ХЭЛТЭС</a:t>
            </a:r>
            <a:endParaRPr lang="en-US" sz="1350" kern="0" dirty="0">
              <a:solidFill>
                <a:schemeClr val="bg1"/>
              </a:solidFill>
              <a:latin typeface="Arial Mon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9" b="96000" l="9877" r="943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2227"/>
            <a:ext cx="1491605" cy="1289041"/>
          </a:xfrm>
          <a:prstGeom prst="rect">
            <a:avLst/>
          </a:prstGeom>
        </p:spPr>
      </p:pic>
      <p:sp>
        <p:nvSpPr>
          <p:cNvPr id="14" name="Rectangle 11"/>
          <p:cNvSpPr txBox="1">
            <a:spLocks noChangeArrowheads="1"/>
          </p:cNvSpPr>
          <p:nvPr/>
        </p:nvSpPr>
        <p:spPr>
          <a:xfrm>
            <a:off x="6948264" y="5445224"/>
            <a:ext cx="1866283" cy="380716"/>
          </a:xfrm>
          <a:prstGeom prst="rect">
            <a:avLst/>
          </a:prstGeom>
          <a:noFill/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mn-MN" sz="135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Харилцах утас: </a:t>
            </a:r>
          </a:p>
          <a:p>
            <a:pPr algn="ctr">
              <a:lnSpc>
                <a:spcPct val="80000"/>
              </a:lnSpc>
            </a:pPr>
            <a:r>
              <a:rPr lang="en-US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70112468</a:t>
            </a:r>
          </a:p>
          <a:p>
            <a:pPr algn="ctr">
              <a:lnSpc>
                <a:spcPct val="80000"/>
              </a:lnSpc>
            </a:pPr>
            <a:r>
              <a:rPr lang="en-US" sz="13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70112469</a:t>
            </a:r>
          </a:p>
          <a:p>
            <a:pPr algn="ctr">
              <a:lnSpc>
                <a:spcPct val="80000"/>
              </a:lnSpc>
            </a:pPr>
            <a:r>
              <a:rPr lang="en-US" sz="13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70112499</a:t>
            </a:r>
            <a:endParaRPr lang="en-US" sz="13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53" y="1124744"/>
            <a:ext cx="8763000" cy="504056"/>
          </a:xfrm>
        </p:spPr>
        <p:txBody>
          <a:bodyPr/>
          <a:lstStyle/>
          <a:p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Нууц үг солигдоогүй бол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518" y="1791118"/>
            <a:ext cx="3000375" cy="2438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71422" y="4653136"/>
            <a:ext cx="8455532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Мэдүүлэг гаргагч өөрийн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/имэйл/</a:t>
            </a:r>
            <a:r>
              <a:rPr lang="mn-MN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хаягыг бичээд  “Илгээх” товч дээр дарахад анхааруулга гарч ирсэн бол дараах шалтгаанууд байна. Үүнд: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Мэдүүлэг гаргагчийг ХАСХОМ системд бүтгээгүй.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ЭБАТ мэдүүлэг гаргагчийн эрхийг үүсгэхдээ имэйл хаягыг буруу оруулсан.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909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24" y="1640182"/>
            <a:ext cx="4569387" cy="32615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539552" y="5157192"/>
            <a:ext cx="8280920" cy="144016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Хөрөнгө орлогын мэдүүлгийн системд  нэвтрэх “</a:t>
            </a:r>
            <a:r>
              <a:rPr lang="mn-M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Нууц үг</a:t>
            </a: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-</a:t>
            </a:r>
            <a:r>
              <a:rPr lang="mn-M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ийг мартсан бол </a:t>
            </a: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Нууц үг сэргээх холбоос</a:t>
            </a:r>
            <a:r>
              <a:rPr lang="mn-M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руу орно.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 descr="Imvcxage1qsazroiuds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827584" y="980728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Тусламж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92080" y="3501008"/>
            <a:ext cx="2520280" cy="648072"/>
          </a:xfrm>
          <a:prstGeom prst="wedgeRoundRectCallout">
            <a:avLst>
              <a:gd name="adj1" fmla="val -61323"/>
              <a:gd name="adj2" fmla="val 11318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rgbClr val="002060"/>
                </a:solidFill>
              </a:rPr>
              <a:t>Нууц үг сэргээх холбоос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55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78" t="10060" r="85067" b="59369"/>
          <a:stretch/>
        </p:blipFill>
        <p:spPr>
          <a:xfrm>
            <a:off x="179512" y="1628800"/>
            <a:ext cx="2088232" cy="29523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9592" y="911002"/>
            <a:ext cx="7910848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ЦАХИМ СИСТЕМД АНХААРАХ АСУУДАЛ -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mn-M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И-МЭЙЛ ХАЯГ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Imvcxage1qsazroiuds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7744" y="911002"/>
            <a:ext cx="6768752" cy="5686350"/>
          </a:xfrm>
          <a:noFill/>
          <a:ln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Нууц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үг сэргээхэд и-мэйл хаягаар нь код ирэхгүй байгаа асуудал үүсдэг ба энэ нь дараах шалтгаанаас болдог.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1. И-мэйл хаяг нь буруу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2. И-мэйл очсон боловч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Spam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-д орсон,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3. И-мэйл хаяг нь блоклогдсон, гаднаас мэйл авахгүй байгаа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4. И-мэйл сервер ажиллахгүй болох-маш цөөхөн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44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616" t="-356" r="18219" b="17490"/>
          <a:stretch/>
        </p:blipFill>
        <p:spPr>
          <a:xfrm>
            <a:off x="611560" y="396060"/>
            <a:ext cx="7848872" cy="64173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99592" y="0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Нүүр хуудас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403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764704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Мэдүүлэг гаргагч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83" y="1453077"/>
            <a:ext cx="8762648" cy="81667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63783" y="2324728"/>
            <a:ext cx="8455532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Мэдүүлэг гаргагчийн мэдээлэл.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 Arrow 2"/>
          <p:cNvSpPr/>
          <p:nvPr/>
        </p:nvSpPr>
        <p:spPr>
          <a:xfrm rot="2954162">
            <a:off x="7660678" y="1853450"/>
            <a:ext cx="216024" cy="6210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78" y="2821229"/>
            <a:ext cx="8762653" cy="17377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89429" y="4558958"/>
            <a:ext cx="8737002" cy="10391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Мэдүүлэг гаргагч өөрийн нэр дээр дарахад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Өөрийн мэдүүлэг </a:t>
            </a:r>
            <a:r>
              <a:rPr lang="mn-M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/ЭБАТ ХАСХОМ мэдүүлэхдээ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Нууц үг солих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Гарах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50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836712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Өөрийн мэдүүлэг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58514"/>
            <a:ext cx="8737002" cy="7146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Өөрийн ХАСХОМ жагсаалт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Мэдүүлэг гаргагчийн ХАСХОМ системд гаргаж байсан мэдүүлгийн жагсаалтыг харуулна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13662"/>
            <a:ext cx="8700105" cy="32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671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836712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Нууц үг солих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53278" y="1396334"/>
            <a:ext cx="8737002" cy="7146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Мэдүүлэг гаргагч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ХАСХОМ системд нэвтрэх нууц үгийг солино.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7" y="2420888"/>
            <a:ext cx="62579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12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553244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ЭБАТ харилцах цонх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014" b="17491"/>
          <a:stretch/>
        </p:blipFill>
        <p:spPr>
          <a:xfrm>
            <a:off x="323528" y="1124744"/>
            <a:ext cx="8619068" cy="547260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635896" y="1694513"/>
            <a:ext cx="2160240" cy="360040"/>
          </a:xfrm>
          <a:prstGeom prst="wedgeRoundRectCallout">
            <a:avLst>
              <a:gd name="adj1" fmla="val 51496"/>
              <a:gd name="adj2" fmla="val -117500"/>
              <a:gd name="adj3" fmla="val 16667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chemeClr val="tx1"/>
                </a:solidFill>
              </a:rPr>
              <a:t>ЭБАТ харилцах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890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78" y="1772816"/>
            <a:ext cx="8378443" cy="282433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7584" y="980728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Нүүр хуудасны үндсэн цэс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69029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841276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ХАСХОМ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06" t="5902" r="18894" b="64699"/>
          <a:stretch/>
        </p:blipFill>
        <p:spPr>
          <a:xfrm>
            <a:off x="341226" y="1412776"/>
            <a:ext cx="8778116" cy="2304256"/>
          </a:xfrm>
          <a:prstGeom prst="rect">
            <a:avLst/>
          </a:prstGeom>
        </p:spPr>
      </p:pic>
      <p:pic>
        <p:nvPicPr>
          <p:cNvPr id="8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9552" y="3861048"/>
            <a:ext cx="8737002" cy="7146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ХАСХОМ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ХАСХОМ Мэдүүлэг гаргагчийг шинээр бүртгэх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ХАСХОМ Мэдүүлэг гаргагчаар хайх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ХАСХОМ Мэдүүлсэн оноор хайх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415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955327"/>
            <a:ext cx="6943406" cy="397859"/>
          </a:xfrm>
        </p:spPr>
        <p:txBody>
          <a:bodyPr>
            <a:noAutofit/>
          </a:bodyPr>
          <a:lstStyle/>
          <a:p>
            <a:pPr lvl="0"/>
            <a: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Хувийн ашиг сонирхлын мэдүүлэг болон </a:t>
            </a:r>
            <a: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хөрөнгө</a:t>
            </a:r>
            <a: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орлогын </a:t>
            </a:r>
            <a: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мэдүүлгийн систем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99846" y="2659156"/>
            <a:ext cx="3334873" cy="369332"/>
            <a:chOff x="7727574" y="1846730"/>
            <a:chExt cx="3850343" cy="492443"/>
          </a:xfrm>
        </p:grpSpPr>
        <p:sp>
          <p:nvSpPr>
            <p:cNvPr id="4" name="TextBox 3"/>
            <p:cNvSpPr txBox="1"/>
            <p:nvPr/>
          </p:nvSpPr>
          <p:spPr>
            <a:xfrm>
              <a:off x="8148917" y="1846730"/>
              <a:ext cx="3429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002060"/>
                  </a:solidFill>
                  <a:latin typeface="Arial" charset="0"/>
                </a:rPr>
                <a:t>https://meduuleg.iaac.mn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7727574" y="1981201"/>
              <a:ext cx="381000" cy="228600"/>
            </a:xfrm>
            <a:prstGeom prst="rightArrow">
              <a:avLst/>
            </a:prstGeom>
            <a:solidFill>
              <a:schemeClr val="accent2"/>
            </a:solidFill>
            <a:ln w="22225" cap="flat" cmpd="sng" algn="ctr">
              <a:solidFill>
                <a:schemeClr val="tx1">
                  <a:alpha val="49019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55859" y="4509120"/>
            <a:ext cx="3035675" cy="369332"/>
            <a:chOff x="7767917" y="4312025"/>
            <a:chExt cx="3581401" cy="492442"/>
          </a:xfrm>
        </p:grpSpPr>
        <p:sp>
          <p:nvSpPr>
            <p:cNvPr id="5" name="TextBox 4"/>
            <p:cNvSpPr txBox="1"/>
            <p:nvPr/>
          </p:nvSpPr>
          <p:spPr>
            <a:xfrm>
              <a:off x="8225118" y="4312025"/>
              <a:ext cx="31242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2060"/>
                  </a:solidFill>
                  <a:latin typeface="Arial" charset="0"/>
                </a:rPr>
                <a:t>www.xacxom.iaac.mn</a:t>
              </a: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7767917" y="4464423"/>
              <a:ext cx="381000" cy="228600"/>
            </a:xfrm>
            <a:prstGeom prst="rightArrow">
              <a:avLst/>
            </a:prstGeom>
            <a:solidFill>
              <a:schemeClr val="accent2"/>
            </a:solidFill>
            <a:ln w="22225" cap="flat" cmpd="sng" algn="ctr">
              <a:solidFill>
                <a:schemeClr val="tx1">
                  <a:alpha val="49019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7979477"/>
              </p:ext>
            </p:extLst>
          </p:nvPr>
        </p:nvGraphicFramePr>
        <p:xfrm>
          <a:off x="352984" y="1685136"/>
          <a:ext cx="5365377" cy="528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1" descr="Imvcxage1qsazroiuds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318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87624" y="0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Мэдүүлэг гаргагчийг шинээр бүртгэх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520" r="25097"/>
          <a:stretch/>
        </p:blipFill>
        <p:spPr>
          <a:xfrm>
            <a:off x="1619672" y="404664"/>
            <a:ext cx="5400600" cy="636634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987824" y="916844"/>
            <a:ext cx="1080120" cy="178224"/>
          </a:xfrm>
          <a:prstGeom prst="wedgeRoundRectCallout">
            <a:avLst>
              <a:gd name="adj1" fmla="val -70473"/>
              <a:gd name="adj2" fmla="val -42263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Зөв сонгоно</a:t>
            </a:r>
            <a:endParaRPr lang="en-US" sz="1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267744" y="5409492"/>
            <a:ext cx="2520280" cy="395435"/>
          </a:xfrm>
          <a:prstGeom prst="wedgeRoundRectCallout">
            <a:avLst>
              <a:gd name="adj1" fmla="val -64701"/>
              <a:gd name="adj2" fmla="val 52976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Сонгож мэдүүлэг гаргагчийг товч бүртгэлээр бүртгэнэ</a:t>
            </a:r>
            <a:endParaRPr lang="en-US" sz="1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627784" y="6204976"/>
            <a:ext cx="1584176" cy="288032"/>
          </a:xfrm>
          <a:prstGeom prst="wedgeRoundRectCallout">
            <a:avLst>
              <a:gd name="adj1" fmla="val -68164"/>
              <a:gd name="adj2" fmla="val -48613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Заавал сонгоно</a:t>
            </a:r>
            <a:endParaRPr lang="en-US" sz="12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160564" y="2420888"/>
            <a:ext cx="1404156" cy="262842"/>
          </a:xfrm>
          <a:prstGeom prst="wedgeRoundRectCallout">
            <a:avLst>
              <a:gd name="adj1" fmla="val -56043"/>
              <a:gd name="adj2" fmla="val -89883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Заавал сонгоно</a:t>
            </a:r>
            <a:endParaRPr lang="en-US" sz="12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840978" y="2132856"/>
            <a:ext cx="1675238" cy="550874"/>
          </a:xfrm>
          <a:prstGeom prst="wedgeRoundRectCallout">
            <a:avLst>
              <a:gd name="adj1" fmla="val -54951"/>
              <a:gd name="adj2" fmla="val -68304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Гараас бичихэд гарч ирэх сонголтоос сонгоно</a:t>
            </a:r>
            <a:endParaRPr lang="en-US" sz="1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508104" y="3212976"/>
            <a:ext cx="2112150" cy="368834"/>
          </a:xfrm>
          <a:prstGeom prst="wedgeRoundRectCallout">
            <a:avLst>
              <a:gd name="adj1" fmla="val -56043"/>
              <a:gd name="adj2" fmla="val -89883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Сонгохгүй бол Имэйл хаягаар нууц үг явахгүй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33426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472455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Мэдүүлэг гаргагчаар хайх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58" y="1094755"/>
            <a:ext cx="8596638" cy="521456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331640" y="2348880"/>
            <a:ext cx="1008112" cy="216024"/>
          </a:xfrm>
          <a:prstGeom prst="wedgeRoundRectCallout">
            <a:avLst>
              <a:gd name="adj1" fmla="val -54234"/>
              <a:gd name="adj2" fmla="val -80219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Бүртгэл</a:t>
            </a:r>
            <a:endParaRPr lang="en-US" sz="1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1693" y="3284984"/>
            <a:ext cx="1899894" cy="690091"/>
          </a:xfrm>
          <a:prstGeom prst="wedgeRoundRectCallout">
            <a:avLst>
              <a:gd name="adj1" fmla="val 79200"/>
              <a:gd name="adj2" fmla="val -32270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Гараас бичих талбаруудад заавал крилл үсгээр бичнэ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78864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30" y="1045890"/>
            <a:ext cx="8249817" cy="518138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99592" y="472455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Хайлтын үр дүн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331640" y="2348880"/>
            <a:ext cx="1008112" cy="216024"/>
          </a:xfrm>
          <a:prstGeom prst="wedgeRoundRectCallout">
            <a:avLst>
              <a:gd name="adj1" fmla="val -54234"/>
              <a:gd name="adj2" fmla="val -80219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Бүртгэл</a:t>
            </a:r>
            <a:endParaRPr lang="en-US" sz="1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1693" y="3284984"/>
            <a:ext cx="1899894" cy="690091"/>
          </a:xfrm>
          <a:prstGeom prst="wedgeRoundRectCallout">
            <a:avLst>
              <a:gd name="adj1" fmla="val 79200"/>
              <a:gd name="adj2" fmla="val -32270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Гараас бичих талбаруудад заавал крилл үсгээр бичнэ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51602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400877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Мэдүүлэг гаргагчийг шинээр бүртгэх, шилжүүлэх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323528" y="4581128"/>
            <a:ext cx="8568952" cy="155723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Төрийн албанд анх орж байгаа, анх удаа ХАСХОМ өгч байгаа мэдүүлэг гаргагчдын хувьд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1200" dirty="0" smtClean="0">
                <a:latin typeface="Arial" pitchFamily="34" charset="0"/>
                <a:cs typeface="Arial" pitchFamily="34" charset="0"/>
              </a:rPr>
            </a:b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mn-M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ШИНЭЭР БҮРТГЭХ</a:t>
            </a:r>
            <a:r>
              <a:rPr lang="mn-MN" sz="1200" b="1" dirty="0">
                <a:latin typeface="Arial" pitchFamily="34" charset="0"/>
                <a:cs typeface="Arial" pitchFamily="34" charset="0"/>
              </a:rPr>
              <a:t>”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хэсгээр орж цахимд бүртгэнэ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Харин урьд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нь цахимаар ХАСХОМ өгч байсан хүмүүсийн хувьд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тухайн байгууллагаас </a:t>
            </a:r>
            <a:br>
              <a:rPr lang="mn-MN" sz="1200" dirty="0" smtClean="0">
                <a:latin typeface="Arial" pitchFamily="34" charset="0"/>
                <a:cs typeface="Arial" pitchFamily="34" charset="0"/>
              </a:rPr>
            </a:b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ХАСАЛТ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хийлгэж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үндсэн мэдээллээр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“ШИЛЖҮҮЛЭН ТАТАХ”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үйлдэлийг хийж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мэдүүлгийг өмнөх байгуулагаас нь татаж авна. </a:t>
            </a:r>
            <a:endParaRPr lang="mn-MN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Ө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өрийн байгууллагын харьяа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салбар байгууллага хооронд мэдүүлэг 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гаргагч шилжин томилогдоход </a:t>
            </a: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ШИЛЖҮҮЛЭХ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үйлдэлийг хийнэ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9552" y="980728"/>
            <a:ext cx="6970374" cy="3618029"/>
            <a:chOff x="1547664" y="904494"/>
            <a:chExt cx="5760640" cy="361802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7664" y="904494"/>
              <a:ext cx="5760640" cy="3618029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1691680" y="4326240"/>
              <a:ext cx="795528" cy="13716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516172" y="4326240"/>
              <a:ext cx="868680" cy="13716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961395" y="4326240"/>
              <a:ext cx="667512" cy="13716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ular Callout 24"/>
          <p:cNvSpPr/>
          <p:nvPr/>
        </p:nvSpPr>
        <p:spPr>
          <a:xfrm>
            <a:off x="5880166" y="3140968"/>
            <a:ext cx="2200156" cy="548361"/>
          </a:xfrm>
          <a:prstGeom prst="wedgeRoundRectCallout">
            <a:avLst>
              <a:gd name="adj1" fmla="val -69215"/>
              <a:gd name="adj2" fmla="val -64801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Жагсаалт дээр харагдах мэдээлэл нэмэгдсэн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19403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08720"/>
            <a:ext cx="5630847" cy="348749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99592" y="400877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Нээх болон хаах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323528" y="4581128"/>
            <a:ext cx="8568952" cy="155723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Төрийн албанд анх орж байгаа, анх удаа ХАСХОМ өгч байгаа мэдүүлэг гаргагчдын хувьд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1200" dirty="0" smtClean="0">
                <a:latin typeface="Arial" pitchFamily="34" charset="0"/>
                <a:cs typeface="Arial" pitchFamily="34" charset="0"/>
              </a:rPr>
            </a:b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mn-M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ШИНЭЭР БҮРТГЭХ</a:t>
            </a:r>
            <a:r>
              <a:rPr lang="mn-MN" sz="1200" b="1" dirty="0">
                <a:latin typeface="Arial" pitchFamily="34" charset="0"/>
                <a:cs typeface="Arial" pitchFamily="34" charset="0"/>
              </a:rPr>
              <a:t>”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хэсгээр орж цахимд бүртгэнэ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Харин урьд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нь цахимаар ХАСХОМ өгч байсан хүмүүсийн хувьд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тухайн байгууллагаас </a:t>
            </a:r>
            <a:br>
              <a:rPr lang="mn-MN" sz="1200" dirty="0" smtClean="0">
                <a:latin typeface="Arial" pitchFamily="34" charset="0"/>
                <a:cs typeface="Arial" pitchFamily="34" charset="0"/>
              </a:rPr>
            </a:b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ХАСАЛТ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хийлгэж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үндсэн мэдээллээр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“ШИЛЖҮҮЛЭН ТАТАХ”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үйлдэлийг хийж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мэдүүлгийг өмнөх байгуулагаас нь татаж авна. </a:t>
            </a:r>
            <a:endParaRPr lang="mn-MN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Ө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өрийн байгууллагын харьяа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салбар байгууллага хооронд мэдүүлэг 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гаргагч шилжин томилогдоход </a:t>
            </a: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ШИЛЖҮҮЛЭХ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үйлдэлийг хийнэ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47864" y="4221088"/>
            <a:ext cx="85039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4489957" y="3501008"/>
            <a:ext cx="2200156" cy="548361"/>
          </a:xfrm>
          <a:prstGeom prst="wedgeRoundRectCallout">
            <a:avLst>
              <a:gd name="adj1" fmla="val -72332"/>
              <a:gd name="adj2" fmla="val 78328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ЭБАТ өөрийн байгууллагын мэдүүлэг гаргагчид мэдүүлгийн эрх үүсгэх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658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769" t="5900" r="28344" b="33200"/>
          <a:stretch/>
        </p:blipFill>
        <p:spPr>
          <a:xfrm>
            <a:off x="619363" y="980728"/>
            <a:ext cx="7388951" cy="5638936"/>
          </a:xfrm>
          <a:prstGeom prst="rect">
            <a:avLst/>
          </a:prstGeom>
        </p:spPr>
      </p:pic>
      <p:pic>
        <p:nvPicPr>
          <p:cNvPr id="7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27584" y="188640"/>
            <a:ext cx="718073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Мэдүүлэг гаргагч шилжин томилогдсон бол хасалт хийх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073478" y="5279764"/>
            <a:ext cx="6480720" cy="3600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Мэдүүлэг гаргагчийн ХАСХОМ-ийг баталгаажуулсаны дараа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ХАСАЛТ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хийнэ</a:t>
            </a:r>
          </a:p>
        </p:txBody>
      </p:sp>
    </p:spTree>
    <p:extLst>
      <p:ext uri="{BB962C8B-B14F-4D97-AF65-F5344CB8AC3E}">
        <p14:creationId xmlns:p14="http://schemas.microsoft.com/office/powerpoint/2010/main" val="19585069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27584" y="143887"/>
            <a:ext cx="718073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ХАСХОМ мэдүүлэхээр ороход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738" t="5900" r="28344" b="7301"/>
          <a:stretch/>
        </p:blipFill>
        <p:spPr>
          <a:xfrm>
            <a:off x="1475656" y="764704"/>
            <a:ext cx="5256584" cy="597996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429784"/>
            <a:ext cx="6480720" cy="3600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Мэдүүлэг гаргагчийн ХАСХОМ мэдүүлэхээр ороход үүргийг анхааруулна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mn-MN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275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27584" y="143887"/>
            <a:ext cx="718073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ХАСХОМ мэдүүлэх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429784"/>
            <a:ext cx="6480720" cy="3600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Бүртгэлийн талбаруудад тавьж өгсөн утгуудаар бөглөнө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8663" t="5900" r="8657" b="16400"/>
          <a:stretch/>
        </p:blipFill>
        <p:spPr>
          <a:xfrm>
            <a:off x="1316958" y="808201"/>
            <a:ext cx="5193665" cy="60051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709562" y="1628800"/>
            <a:ext cx="1958782" cy="332337"/>
          </a:xfrm>
          <a:prstGeom prst="wedgeRoundRectCallout">
            <a:avLst>
              <a:gd name="adj1" fmla="val -69215"/>
              <a:gd name="adj2" fmla="val -64801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Криллээр бичнэ үү </a:t>
            </a:r>
            <a:r>
              <a:rPr lang="en-US" sz="1200" dirty="0" smtClean="0"/>
              <a:t>!</a:t>
            </a:r>
            <a:endParaRPr lang="en-US" sz="1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616945" y="2969378"/>
            <a:ext cx="1958782" cy="332337"/>
          </a:xfrm>
          <a:prstGeom prst="wedgeRoundRectCallout">
            <a:avLst>
              <a:gd name="adj1" fmla="val -69215"/>
              <a:gd name="adj2" fmla="val -64801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Зөвхөн тоо бичнэ </a:t>
            </a:r>
            <a:r>
              <a:rPr lang="en-US" sz="1200" dirty="0" smtClean="0"/>
              <a:t>!</a:t>
            </a:r>
            <a:endParaRPr lang="en-US" sz="1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860032" y="4106430"/>
            <a:ext cx="1958782" cy="332337"/>
          </a:xfrm>
          <a:prstGeom prst="wedgeRoundRectCallout">
            <a:avLst>
              <a:gd name="adj1" fmla="val -69215"/>
              <a:gd name="adj2" fmla="val -64801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Крилл үсэ, тоо</a:t>
            </a:r>
            <a:endParaRPr lang="en-US" sz="1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156176" y="2395653"/>
            <a:ext cx="1958782" cy="332337"/>
          </a:xfrm>
          <a:prstGeom prst="wedgeRoundRectCallout">
            <a:avLst>
              <a:gd name="adj1" fmla="val -68748"/>
              <a:gd name="adj2" fmla="val -20778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Гадаад улсын дугаар бичих бол сонгоно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71716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27584" y="143887"/>
            <a:ext cx="718073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Мэдүүлэг гаргагч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429784"/>
            <a:ext cx="6480720" cy="3600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Мэдүүлэг гаргагчийн ХАСХОМ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бөглөсөн мэдээллийг харах боломжтой болсон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mn-MN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738" t="5900" r="28344" b="7301"/>
          <a:stretch/>
        </p:blipFill>
        <p:spPr>
          <a:xfrm>
            <a:off x="1525262" y="817917"/>
            <a:ext cx="5112568" cy="58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698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27584" y="143887"/>
            <a:ext cx="718073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Мэдүүлэг гаргагч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429784"/>
            <a:ext cx="6480720" cy="3600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Мэдүүлэг гаргагчийн ХАСХОМ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бөглөсөн мэдээллийг харах боломжтой болсон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mn-MN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738" t="6601" r="29525" b="31100"/>
          <a:stretch/>
        </p:blipFill>
        <p:spPr>
          <a:xfrm>
            <a:off x="1019459" y="822346"/>
            <a:ext cx="6984776" cy="58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118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6" y="871535"/>
            <a:ext cx="8763000" cy="387896"/>
          </a:xfrm>
        </p:spPr>
        <p:txBody>
          <a:bodyPr/>
          <a:lstStyle/>
          <a:p>
            <a: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Хувийн ашиг сонирхлын мэдүүлэг </a:t>
            </a:r>
            <a: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болон </a:t>
            </a:r>
            <a:b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хөрөнгө</a:t>
            </a:r>
            <a: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орлогын мэдүүлгийн </a:t>
            </a:r>
            <a: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1097" b="93808"/>
          <a:stretch/>
        </p:blipFill>
        <p:spPr>
          <a:xfrm>
            <a:off x="456506" y="2310529"/>
            <a:ext cx="8400628" cy="6039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6506" y="1731375"/>
            <a:ext cx="8042101" cy="5210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mn-MN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Хувийн ашиг сонирхлын мэдүүлэг болон хөрөнгө, орлогын </a:t>
            </a:r>
            <a:r>
              <a:rPr lang="mn-M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мэдүүлгийг цахимаар мэдүүлэхдээ / 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https://</a:t>
            </a:r>
            <a:r>
              <a:rPr lang="en-US" sz="1600" b="1" dirty="0" smtClean="0">
                <a:solidFill>
                  <a:srgbClr val="002060"/>
                </a:solidFill>
                <a:latin typeface="Arial" charset="0"/>
              </a:rPr>
              <a:t>meduuleg.iaac.mn</a:t>
            </a:r>
            <a:r>
              <a:rPr lang="mn-M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цахим хаягаар хандана</a:t>
            </a:r>
            <a:r>
              <a:rPr lang="mn-MN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862" y="3303547"/>
            <a:ext cx="4569387" cy="32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338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5629835" cy="571500"/>
          </a:xfrm>
        </p:spPr>
        <p:txBody>
          <a:bodyPr>
            <a:noAutofit/>
          </a:bodyPr>
          <a:lstStyle/>
          <a:p>
            <a:pPr algn="ctr"/>
            <a:r>
              <a:rPr lang="mn-MN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ЦАХИМ СИСТЕМД АНХААРАХ АСУУДАЛ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mn-MN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МЭДҮҮЛЭГ ГАРГАХ ҮНДЭСЛЭЛ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8646459" cy="424927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2100" dirty="0">
                <a:latin typeface="Arial" pitchFamily="34" charset="0"/>
                <a:cs typeface="Arial" pitchFamily="34" charset="0"/>
              </a:rPr>
              <a:t>Мэдүүлэг гаргагчийн мэдүүлгийг хянаж </a:t>
            </a:r>
            <a:r>
              <a:rPr lang="mn-MN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БАТАЛГААЖУУЛАХ</a:t>
            </a:r>
            <a:r>
              <a:rPr lang="mn-MN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-даа “Мэдүүлэг гаргах үндэслэлийг зөв сонгох”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ШИНЭЭР ТОМИЛОГДСОН, СОНГОГДСОН 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–</a:t>
            </a:r>
            <a:r>
              <a:rPr lang="mn-MN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30 хоногтоо гаргаж буй тохиолдолд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ШИНЭЧЛЭН ГАРГАСАН 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- </a:t>
            </a:r>
            <a:r>
              <a:rPr lang="mn-MN" sz="2100" dirty="0" smtClean="0">
                <a:latin typeface="Arial" pitchFamily="34" charset="0"/>
                <a:cs typeface="Arial" pitchFamily="34" charset="0"/>
              </a:rPr>
              <a:t>2015.12.31-нээр 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ажиллаж байсан мэдүүлэг гаргагч </a:t>
            </a:r>
            <a:r>
              <a:rPr lang="mn-MN" sz="21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оны мэдүүлгээ гаргахдаа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ИХ ХЭМЖЭЭНИЙ </a:t>
            </a:r>
            <a:r>
              <a:rPr lang="mn-MN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ӨӨРЧЛӨЛТ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–</a:t>
            </a:r>
            <a:r>
              <a:rPr lang="mn-MN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Их хэмжээний өөрчлөлтөө мэдүүлж буй тохиолдолд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mn-MN" sz="21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mn-MN" sz="21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mn-MN" sz="21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295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836712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ХАСХОМ тайлан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94" t="6601" r="18894" b="64699"/>
          <a:stretch/>
        </p:blipFill>
        <p:spPr>
          <a:xfrm>
            <a:off x="395536" y="1556792"/>
            <a:ext cx="8602322" cy="2232248"/>
          </a:xfrm>
          <a:prstGeom prst="rect">
            <a:avLst/>
          </a:prstGeom>
        </p:spPr>
      </p:pic>
      <p:pic>
        <p:nvPicPr>
          <p:cNvPr id="5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39552" y="3861048"/>
            <a:ext cx="8064896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ХАСХОМ тайлан /ЭБАТ-ны гаргаж ирүүлдэг тайлангууд /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ХАСХОМ1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ХАСХОМ2</a:t>
            </a:r>
            <a:endParaRPr lang="mn-MN" sz="12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ХАСХОМ3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ХАСХОМ4 тайланг гаргана.</a:t>
            </a:r>
            <a:endParaRPr lang="mn-M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39552" y="5013176"/>
            <a:ext cx="8064896" cy="10801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ХАСХОМ2 тайланг дээд шатны байгууллагад файлаар хүргүүлнэ. </a:t>
            </a:r>
            <a:br>
              <a:rPr lang="mn-MN" sz="1200" dirty="0" smtClean="0">
                <a:latin typeface="Arial" pitchFamily="34" charset="0"/>
                <a:cs typeface="Arial" pitchFamily="34" charset="0"/>
              </a:rPr>
            </a:br>
            <a:r>
              <a:rPr lang="mn-MN" sz="1200" dirty="0" smtClean="0">
                <a:latin typeface="Arial" pitchFamily="34" charset="0"/>
                <a:cs typeface="Arial" pitchFamily="34" charset="0"/>
              </a:rPr>
              <a:t>			/ 2017 оны 2 дугаар сарын 16 өдрөөс эхлэн тайлангуудыг уншуулна/</a:t>
            </a:r>
            <a:endParaRPr lang="mn-MN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02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836712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ХАСХОМ тайлан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20802" y="3212976"/>
            <a:ext cx="8064896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ХАСХОМ  тайлангууд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Байгууллагыг сонгоно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ХАСХОМ тайланг сонгоно</a:t>
            </a:r>
            <a:endParaRPr lang="mn-MN" sz="12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Тайлангын төрөл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800" dirty="0" smtClean="0">
                <a:latin typeface="Arial" pitchFamily="34" charset="0"/>
                <a:cs typeface="Arial" pitchFamily="34" charset="0"/>
              </a:rPr>
              <a:t>Байгууллага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800" dirty="0">
                <a:latin typeface="Arial" pitchFamily="34" charset="0"/>
                <a:cs typeface="Arial" pitchFamily="34" charset="0"/>
              </a:rPr>
              <a:t>Х</a:t>
            </a:r>
            <a:r>
              <a:rPr lang="mn-MN" sz="800" dirty="0" smtClean="0">
                <a:latin typeface="Arial" pitchFamily="34" charset="0"/>
                <a:cs typeface="Arial" pitchFamily="34" charset="0"/>
              </a:rPr>
              <a:t>аръяа байгууллагын хэмжээнд сонгоно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Тайлант он</a:t>
            </a:r>
            <a:endParaRPr lang="mn-M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222033"/>
            <a:ext cx="4219972" cy="2027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509120"/>
            <a:ext cx="4248472" cy="20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688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841276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ЭБАТ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55" t="6079" r="18839" b="65222"/>
          <a:stretch/>
        </p:blipFill>
        <p:spPr>
          <a:xfrm>
            <a:off x="446525" y="1412776"/>
            <a:ext cx="8656767" cy="2232248"/>
          </a:xfrm>
          <a:prstGeom prst="rect">
            <a:avLst/>
          </a:prstGeom>
        </p:spPr>
      </p:pic>
      <p:pic>
        <p:nvPicPr>
          <p:cNvPr id="5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39552" y="3861048"/>
            <a:ext cx="8064896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ЭБАТ-ны заавал бөглөх бүртгэлүүд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ЭБАТ бүртгэх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Мэдүүлэг гаргаагүй албан тушаалтныг бүртгэх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ХАС-н талаар бусад этгээдээс мэдээллэсэн мэдээ бүртгэх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Цаасаар ирүүлсний бүртгэл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Давхар ажил эрхлэлтийн талаар танилцуулга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Мэдэгдэл, тайлбар тэдгээрийн шийдвэрлэлтийн бүртгэл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ХАС-н урьдчилсан мэдүүлгийн бүртгэл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mn-MN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009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60" y="4583430"/>
            <a:ext cx="1897954" cy="1304496"/>
          </a:xfrm>
          <a:prstGeom prst="rect">
            <a:avLst/>
          </a:prstGeom>
        </p:spPr>
      </p:pic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953637" y="1189871"/>
            <a:ext cx="5600813" cy="34492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mn-MN" sz="210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БҮРТГЭЛИЙН  МАЯГТУУД:</a:t>
            </a:r>
            <a:endParaRPr lang="en-US" sz="2100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0386" y="1225709"/>
            <a:ext cx="273251" cy="273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25400" dir="135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702" y="1646899"/>
            <a:ext cx="7650398" cy="3588779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mn-MN" sz="1950" dirty="0">
                <a:latin typeface="Arial" charset="0"/>
              </a:rPr>
              <a:t>  </a:t>
            </a:r>
            <a:r>
              <a:rPr lang="mn-MN" sz="1575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1.Х</a:t>
            </a:r>
            <a:r>
              <a:rPr lang="mn-MN" sz="1575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увийн ашиг сонирхлын мэдүүлэг болон хөрөнгө, орлогын мэдүүлгийг хүлээн авсан тухай бүртгэл</a:t>
            </a:r>
            <a:endParaRPr lang="mn-MN" sz="1575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mn-MN" sz="1575" b="1" dirty="0">
                <a:latin typeface="Arial" charset="0"/>
              </a:rPr>
              <a:t>	</a:t>
            </a:r>
            <a:r>
              <a:rPr lang="mn-MN" sz="1575" i="1" dirty="0">
                <a:latin typeface="Arial" charset="0"/>
              </a:rPr>
              <a:t> 	/АТГ-ын даргын 2012.06.13-ны өдрийн 91 дүгээр тушаалын 4 дүгээр хавсралт/</a:t>
            </a:r>
          </a:p>
          <a:p>
            <a:pPr algn="just">
              <a:spcBef>
                <a:spcPts val="0"/>
              </a:spcBef>
              <a:buNone/>
            </a:pPr>
            <a:endParaRPr lang="en-US" sz="1575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575" dirty="0">
                <a:latin typeface="Arial" charset="0"/>
              </a:rPr>
              <a:t>	</a:t>
            </a:r>
            <a:r>
              <a:rPr lang="mn-MN" sz="1575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2. </a:t>
            </a:r>
            <a:r>
              <a:rPr lang="mn-MN" sz="1575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Хувийн ашиг сонирхлын урьдчилсан мэдүүлгийн бүртгэл</a:t>
            </a:r>
          </a:p>
          <a:p>
            <a:pPr algn="just">
              <a:spcBef>
                <a:spcPts val="0"/>
              </a:spcBef>
              <a:buNone/>
            </a:pPr>
            <a:r>
              <a:rPr lang="mn-MN" sz="1575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mn-MN" sz="1575" i="1" dirty="0">
                <a:latin typeface="Arial" charset="0"/>
              </a:rPr>
              <a:t>  	/АТГ-ын даргын 2012.06.13-ны өдрийн 91 дүгээр тушаалын 5 дугаар хавсралт/</a:t>
            </a:r>
          </a:p>
          <a:p>
            <a:pPr algn="just">
              <a:spcBef>
                <a:spcPts val="0"/>
              </a:spcBef>
              <a:buNone/>
            </a:pPr>
            <a:endParaRPr lang="mn-MN" sz="1575" b="1" i="1" dirty="0">
              <a:latin typeface="Arial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mn-MN" sz="1575" b="1" i="1" dirty="0">
                <a:latin typeface="Arial" charset="0"/>
                <a:cs typeface="Arial" pitchFamily="34" charset="0"/>
              </a:rPr>
              <a:t>	</a:t>
            </a:r>
            <a:r>
              <a:rPr lang="mn-MN" sz="1575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pitchFamily="34" charset="0"/>
              </a:rPr>
              <a:t>3. Мэдэгдэл, тайлбар, мэдээлэл тэдгээрийн шийдвэрлэлтийн бүртгэл </a:t>
            </a:r>
          </a:p>
          <a:p>
            <a:pPr algn="just">
              <a:spcBef>
                <a:spcPts val="0"/>
              </a:spcBef>
              <a:buNone/>
            </a:pPr>
            <a:r>
              <a:rPr lang="mn-MN" sz="1575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pitchFamily="34" charset="0"/>
              </a:rPr>
              <a:t>           </a:t>
            </a:r>
            <a:r>
              <a:rPr lang="mn-MN" sz="1575" i="1" dirty="0">
                <a:latin typeface="Arial" charset="0"/>
              </a:rPr>
              <a:t>/АТГ-ын даргын 2012.06.13-ны өдрийн 91 дүгээр тушаалын 6 дугаар хавсралт/</a:t>
            </a:r>
            <a:endParaRPr lang="en-US" sz="1575" b="1" i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99592" y="913284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Тусламж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83" y="1556792"/>
            <a:ext cx="8762648" cy="816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71" y="2503493"/>
            <a:ext cx="8726887" cy="41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408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40080" cy="762000"/>
          </a:xfrm>
        </p:spPr>
        <p:txBody>
          <a:bodyPr/>
          <a:lstStyle/>
          <a:p>
            <a:r>
              <a:rPr lang="mn-MN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ЦАХИМ СИСТЕМД АНХААРАХ АСУУДАЛ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МЭДҮҮЛЭГ ГАРГАХ ҮНДЭСЛЭЛ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14778" y="1771650"/>
            <a:ext cx="7592096" cy="42291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mn-MN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ШИНЭЧЛЭН ГАРГАСАН </a:t>
            </a:r>
            <a:r>
              <a:rPr lang="mn-MN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		2016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mn-MN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ШИНЭЭР ТОМИЛОГДСОН, СОНГОГДСОН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mn-MN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mn-MN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ШИНЭЧЛЭН ГАРГАСАН 					2016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mn-MN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ИХ ХЭМЖЭЭ</a:t>
            </a:r>
            <a:endParaRPr lang="mn-MN" sz="1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mn-MN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mn-MN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ШИНЭЭР ТОМИЛОГДСОН, СОНГОГДСОН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mn-MN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ИХ </a:t>
            </a:r>
            <a:r>
              <a:rPr lang="mn-MN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ХЭМЖЭЭ						201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4*</a:t>
            </a:r>
            <a:endParaRPr lang="mn-MN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mn-MN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mn-MN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713295" y="3117559"/>
            <a:ext cx="593678" cy="255896"/>
          </a:xfrm>
          <a:prstGeom prst="rightArrow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alpha val="49019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713295" y="2068204"/>
            <a:ext cx="593678" cy="255896"/>
          </a:xfrm>
          <a:prstGeom prst="rightArrow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alpha val="49019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713295" y="4334824"/>
            <a:ext cx="593678" cy="255896"/>
          </a:xfrm>
          <a:prstGeom prst="rightArrow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alpha val="49019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1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75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2404"/>
            <a:ext cx="8763000" cy="447541"/>
          </a:xfrm>
        </p:spPr>
        <p:txBody>
          <a:bodyPr/>
          <a:lstStyle/>
          <a:p>
            <a:pPr algn="ctr"/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ЦАХИМ СИСТЕМД АНХААРАХ </a:t>
            </a:r>
            <a:r>
              <a:rPr lang="mn-M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АСУУДАЛ</a:t>
            </a:r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/ЭБАТ ЦЭС/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8565776" cy="42291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mn-MN" sz="2100" dirty="0">
                <a:latin typeface="Arial" pitchFamily="34" charset="0"/>
                <a:cs typeface="Arial" pitchFamily="34" charset="0"/>
              </a:rPr>
              <a:t>ЭБАТ цэсний бүртгэлүүдийг тухай бүр бүртгэх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mn-MN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Цаасаар ирүүлснийг бүртгэх 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- /ХАСХОМ-4 бүртгэл/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mn-MN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ХАС-ын урьдчилсан мэдүүлгийн бүртгэл 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– АТГ-т хянагдсан урьдчилсан мэдүүлгийн тоотой таарах ёстой.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mn-MN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Мэдэгдэл, тайлбар тэдгээрийн шийдвэрлэлтийн бүртгэл</a:t>
            </a:r>
            <a:r>
              <a:rPr lang="mn-MN" sz="2100" b="1" dirty="0">
                <a:latin typeface="Arial" pitchFamily="34" charset="0"/>
                <a:cs typeface="Arial" pitchFamily="34" charset="0"/>
              </a:rPr>
              <a:t>- 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аймаг, дүүргүүдэд ХААА-ны алба байгуулагдсан ба тэнд ЭБАТ байх шаардлагатай.</a:t>
            </a:r>
            <a:endParaRPr lang="mn-MN" sz="21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mn-MN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ЭБАТ бүртгэх </a:t>
            </a:r>
            <a:r>
              <a:rPr lang="mn-MN" sz="2100" b="1" dirty="0">
                <a:latin typeface="Arial" pitchFamily="34" charset="0"/>
                <a:cs typeface="Arial" pitchFamily="34" charset="0"/>
              </a:rPr>
              <a:t>- </a:t>
            </a:r>
            <a:r>
              <a:rPr lang="mn-MN" sz="2100" dirty="0">
                <a:latin typeface="Arial" pitchFamily="34" charset="0"/>
                <a:cs typeface="Arial" pitchFamily="34" charset="0"/>
              </a:rPr>
              <a:t>салбар ЭБАТ-уудын мэдээллийг тухай бүр бүртгэх</a:t>
            </a:r>
          </a:p>
        </p:txBody>
      </p:sp>
      <p:pic>
        <p:nvPicPr>
          <p:cNvPr id="4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375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5850"/>
            <a:ext cx="8763000" cy="571500"/>
          </a:xfrm>
        </p:spPr>
        <p:txBody>
          <a:bodyPr/>
          <a:lstStyle/>
          <a:p>
            <a:pPr algn="ctr"/>
            <a:r>
              <a:rPr lang="mn-M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ЦАХИМ СИСТЕМД АНХААРАХ АСУУДАЛ – /ХАСХОМ ХЯНАХ/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208924" cy="42291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800" dirty="0">
                <a:latin typeface="Arial" pitchFamily="34" charset="0"/>
                <a:cs typeface="Arial" pitchFamily="34" charset="0"/>
              </a:rPr>
              <a:t>Бүрэн цахим хэлбэрт шилжих хүртэл цаасан ба цахим мэдүүлгийг хянаж, </a:t>
            </a:r>
            <a:r>
              <a:rPr lang="mn-MN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БАТАЛГААЖУУЛАЛТ 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-ыг хийх.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Үүнд: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800" dirty="0" smtClean="0">
                <a:latin typeface="Arial" pitchFamily="34" charset="0"/>
                <a:cs typeface="Arial" pitchFamily="34" charset="0"/>
              </a:rPr>
              <a:t>Зарим 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мэдүүлэг гаргагч нар өмнөх оны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мэдүүлэг өгсөн 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байхыг үгүйсгэхгүй.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800" dirty="0">
                <a:latin typeface="Arial" pitchFamily="34" charset="0"/>
                <a:cs typeface="Arial" pitchFamily="34" charset="0"/>
              </a:rPr>
              <a:t>Цахим ХАСХОМ-т орлогоо мэдүүлсэн эсэхийг хянах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800" dirty="0">
                <a:latin typeface="Arial" pitchFamily="34" charset="0"/>
                <a:cs typeface="Arial" pitchFamily="34" charset="0"/>
              </a:rPr>
              <a:t>Цахимаар мэдүүлсэн их хэмжээний өөрчлөлтөө шинэчлэсэн мэдүүлэгтээ тусгасан эсэхийг хянах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800" dirty="0">
                <a:latin typeface="Arial" pitchFamily="34" charset="0"/>
                <a:cs typeface="Arial" pitchFamily="34" charset="0"/>
              </a:rPr>
              <a:t>Цахим мэдүүлгийн хэвлэсэн огноо хуулийн хугацаандаа байна уу гэдгийг хянах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mn-MN" sz="1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mn-MN" sz="1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362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46976" cy="447541"/>
          </a:xfrm>
        </p:spPr>
        <p:txBody>
          <a:bodyPr/>
          <a:lstStyle/>
          <a:p>
            <a:pPr algn="ctr"/>
            <a:r>
              <a:rPr lang="mn-MN" sz="1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ЦАХИМ СИСТЕМД АНХААРАХ АСУУДАЛ – /БҮРДҮҮЛЭЛТ/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8329948" cy="425599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Шинээр томилогдсон мэдүүлэг гаргагчдыг цахим системд тухай бүр бүртгээгүй, нөхөж оруулсан, бүрдүүлэлтийн хугацаатай давхцаж ачаалал үүсгэсэн асуудал гарсан.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Цаашид тухай бүр нь мэдүүлгийг нь оруулахгүй бол он гараад 2013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, 2013+ гэж байхгүй болно.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2015.01.01 гэхэд 2014 оны ХАСХОМ-ийн эрхийг нээнэ. Тэрнээс өмнө бүх /2013*, 2013+/ ХАСХОМ-уудыг оруулж, баталгаажуулсан байх ёстой.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Оноос өмнө шилжилт хөдөлгөөнөө хийхгүй бол тэр мэдүүлэг гаргагчийн 2014 оны ХАСХОМ нээгдэхгүй. Цахимд орсон 2013*-той мэдүүлгүүдээс 2014 оны мэдүүлэг нээгдэнэ.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2014 оны эрх нээсний дараа чөлөөлөгдсөн, шилжсэн албан тушаалтнуудын 2014 оны ХАСХОМ-ийг програм /201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5</a:t>
            </a:r>
            <a:r>
              <a:rPr lang="mn-MN" sz="1500" dirty="0">
                <a:latin typeface="Arial" pitchFamily="34" charset="0"/>
                <a:cs typeface="Arial" pitchFamily="34" charset="0"/>
              </a:rPr>
              <a:t>.01.01-нээс хойш/ -аас устгана.</a:t>
            </a:r>
          </a:p>
        </p:txBody>
      </p:sp>
      <p:pic>
        <p:nvPicPr>
          <p:cNvPr id="4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271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Imvcxage1qsazroiud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2" y="1686060"/>
            <a:ext cx="8763000" cy="792088"/>
          </a:xfrm>
        </p:spPr>
        <p:txBody>
          <a:bodyPr/>
          <a:lstStyle/>
          <a:p>
            <a:pPr algn="l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Цахимд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meduuleg.iaac.mn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-д тухайн компьютерийн интернэт хөтчөөс анх удаа хандаж байгаа бол дараах зааврыг дагаж нэвтэрнэ үү. Үүнд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Connection is Untrusted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гэсэн асуух хуудас гарч ирнэ.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Understand the Risk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сонголтыг сонгоно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5682" y="835755"/>
            <a:ext cx="8763000" cy="45990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Мэдүүлэг гаргагч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https://meduuleg.iaac.mn</a:t>
            </a:r>
          </a:p>
          <a:p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цахим хуудас руу хандахад анхаарах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delgernyam.ATG\Desktop\The Connection is Untrusted 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72395"/>
            <a:ext cx="4700905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>
            <a:off x="5652120" y="5420667"/>
            <a:ext cx="1828800" cy="676275"/>
          </a:xfrm>
          <a:prstGeom prst="wedgeRoundRectCallout">
            <a:avLst>
              <a:gd name="adj1" fmla="val -76041"/>
              <a:gd name="adj2" fmla="val 4137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I Understand the Risk</a:t>
            </a:r>
            <a:r>
              <a:rPr lang="mn-MN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 дарна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106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980728"/>
            <a:ext cx="7824617" cy="447541"/>
          </a:xfrm>
        </p:spPr>
        <p:txBody>
          <a:bodyPr/>
          <a:lstStyle/>
          <a:p>
            <a:pPr algn="ctr"/>
            <a:r>
              <a:rPr lang="mn-M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ЦАХИМ ПРОГРАМТАЙ ХОЛБООТОЙ ХҮСЭЛТ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322" y="1638032"/>
            <a:ext cx="7785279" cy="398118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800" dirty="0">
                <a:latin typeface="Arial" pitchFamily="34" charset="0"/>
                <a:cs typeface="Arial" pitchFamily="34" charset="0"/>
              </a:rPr>
              <a:t>ЭБАТ-ын </a:t>
            </a: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Facebook-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д нэгдэх, одоогоор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500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орчим гишүүнтэй болсон.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https://www.facebook.com/groups/xacxom/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 буюу “</a:t>
            </a:r>
            <a:r>
              <a:rPr lang="mn-MN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ЭБАТ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” гэж хайх.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800" dirty="0">
                <a:latin typeface="Arial" pitchFamily="34" charset="0"/>
                <a:cs typeface="Arial" pitchFamily="34" charset="0"/>
              </a:rPr>
              <a:t>Цахим програм хангамжийг сайжруулж, хөгжүүлэхэд өөрийн саналыг өгөхийг хүсэж байна.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800" dirty="0">
                <a:latin typeface="Arial" pitchFamily="34" charset="0"/>
                <a:cs typeface="Arial" pitchFamily="34" charset="0"/>
              </a:rPr>
              <a:t>Дэлгэц амраагч буюу </a:t>
            </a: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Screensaver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-ийг ашиглах,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Facebook-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ээс татаж авах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800" dirty="0">
                <a:latin typeface="Arial" pitchFamily="34" charset="0"/>
                <a:cs typeface="Arial" pitchFamily="34" charset="0"/>
              </a:rPr>
              <a:t>Салбар байгууллагын цахим хуудсанд </a:t>
            </a:r>
            <a:r>
              <a:rPr lang="en-US" sz="1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www.meduuleg.iaac.mn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сайтыг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холбуулах</a:t>
            </a:r>
            <a:endParaRPr lang="mn-MN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54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92" y="1037461"/>
            <a:ext cx="8763000" cy="481196"/>
          </a:xfrm>
        </p:spPr>
        <p:txBody>
          <a:bodyPr/>
          <a:lstStyle/>
          <a:p>
            <a:pPr algn="l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 Security Exception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цонхны “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Confirm Security Exception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” гэсэн нэртэй товч дээр дарна. Энэ үйлдлийг хийснээр 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https://</a:t>
            </a:r>
            <a:r>
              <a:rPr lang="en-US" sz="1600" b="1" dirty="0" smtClean="0">
                <a:solidFill>
                  <a:srgbClr val="002060"/>
                </a:solidFill>
                <a:latin typeface="Arial" charset="0"/>
              </a:rPr>
              <a:t>meduuleg.iaac.mn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цахимд хуудас гарч ирнэ.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delgernyam.ATG\Desktop\Add security Excep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12476"/>
            <a:ext cx="4826000" cy="38233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ular Callout 6"/>
          <p:cNvSpPr/>
          <p:nvPr/>
        </p:nvSpPr>
        <p:spPr>
          <a:xfrm>
            <a:off x="5076056" y="4437112"/>
            <a:ext cx="2057400" cy="676275"/>
          </a:xfrm>
          <a:prstGeom prst="wedgeRoundRectCallout">
            <a:avLst>
              <a:gd name="adj1" fmla="val -43718"/>
              <a:gd name="adj2" fmla="val 80005"/>
              <a:gd name="adj3" fmla="val 16667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Confirm Security Exception</a:t>
            </a:r>
            <a:r>
              <a:rPr lang="mn-MN" sz="100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 дарна</a:t>
            </a:r>
            <a:endParaRPr lang="en-US" sz="12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5" name="Picture 11" descr="Imvcxage1qsazroiuds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08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05500"/>
            <a:ext cx="4569387" cy="3261541"/>
          </a:xfrm>
          <a:prstGeom prst="rect">
            <a:avLst/>
          </a:prstGeom>
        </p:spPr>
      </p:pic>
      <p:pic>
        <p:nvPicPr>
          <p:cNvPr id="18" name="Picture 11" descr="Imvcxage1qsazroiuds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ular Callout 46"/>
          <p:cNvSpPr/>
          <p:nvPr/>
        </p:nvSpPr>
        <p:spPr>
          <a:xfrm>
            <a:off x="5595559" y="2749655"/>
            <a:ext cx="2520280" cy="648072"/>
          </a:xfrm>
          <a:prstGeom prst="wedgeRoundRectCallout">
            <a:avLst>
              <a:gd name="adj1" fmla="val -61323"/>
              <a:gd name="adj2" fmla="val 11318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rgbClr val="002060"/>
                </a:solidFill>
              </a:rPr>
              <a:t>Цахимд бүртгүүлсэн </a:t>
            </a:r>
            <a:r>
              <a:rPr lang="mn-MN" dirty="0" smtClean="0">
                <a:solidFill>
                  <a:srgbClr val="C00000"/>
                </a:solidFill>
              </a:rPr>
              <a:t>Имэйл</a:t>
            </a:r>
            <a:r>
              <a:rPr lang="mn-MN" dirty="0" smtClean="0">
                <a:solidFill>
                  <a:srgbClr val="002060"/>
                </a:solidFill>
              </a:rPr>
              <a:t> хаягаа бичнэ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5595559" y="3522902"/>
            <a:ext cx="2520280" cy="844660"/>
          </a:xfrm>
          <a:prstGeom prst="wedgeRoundRectCallout">
            <a:avLst>
              <a:gd name="adj1" fmla="val -61827"/>
              <a:gd name="adj2" fmla="val -4943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rgbClr val="002060"/>
                </a:solidFill>
              </a:rPr>
              <a:t>Цахимд бүртгүүлсэн Имэйл х</a:t>
            </a:r>
            <a:r>
              <a:rPr lang="mn-MN" dirty="0">
                <a:solidFill>
                  <a:srgbClr val="002060"/>
                </a:solidFill>
              </a:rPr>
              <a:t>а</a:t>
            </a:r>
            <a:r>
              <a:rPr lang="mn-MN" dirty="0" smtClean="0">
                <a:solidFill>
                  <a:srgbClr val="002060"/>
                </a:solidFill>
              </a:rPr>
              <a:t>ягаар ирсэн </a:t>
            </a:r>
            <a:r>
              <a:rPr lang="mn-MN" dirty="0" smtClean="0">
                <a:solidFill>
                  <a:srgbClr val="FF0000"/>
                </a:solidFill>
              </a:rPr>
              <a:t>нууц үг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43608" y="836712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Нэвтрэх хуудас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93513" y="4912742"/>
            <a:ext cx="8280920" cy="14401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Мэдүүлэг гаргагч байгууллагын мэдүүлгийг бүртгэх, хянах, хадгалах эрх бүхий албан тушаалтанд </a:t>
            </a:r>
            <a:r>
              <a:rPr lang="mn-M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аталгаатай </a:t>
            </a:r>
            <a:r>
              <a:rPr lang="mn-M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/имэйл/ </a:t>
            </a: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хаягыг өгнө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Мэдүүлэг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гаргагчийн цахимд бүртгүүлсэн </a:t>
            </a:r>
            <a:r>
              <a:rPr lang="mn-M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/и-мэйл/ </a:t>
            </a:r>
            <a:r>
              <a:rPr lang="mn-M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хаягыг </a:t>
            </a: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ашиглагдахгүй болсон бол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байгууллагын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мэдүүлгийг бүртгэх, хянах, хадгалах эрх бүхий албан тушаалтанд </a:t>
            </a: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баталгаатай </a:t>
            </a:r>
            <a:r>
              <a:rPr lang="mn-M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/и-мэйл/ </a:t>
            </a:r>
            <a:r>
              <a:rPr lang="mn-M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хаягыг </a:t>
            </a: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өгч засварлуулна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28349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487" y="1556604"/>
            <a:ext cx="4569387" cy="32615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539552" y="5157192"/>
            <a:ext cx="8280920" cy="144016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Хөрөнгө орлогын мэдүүлгийн системд  нэвтрэх “</a:t>
            </a:r>
            <a:r>
              <a:rPr lang="mn-M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Нууц үг</a:t>
            </a: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-</a:t>
            </a:r>
            <a:r>
              <a:rPr lang="mn-M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ийг мартсан бол </a:t>
            </a: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Нууц үг сэргээх холбоос</a:t>
            </a:r>
            <a:r>
              <a:rPr lang="mn-M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руу орно.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 descr="Imvcxage1qsazroiuds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827584" y="980728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Нууц үг сэргээх холбоос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60803" y="3429000"/>
            <a:ext cx="2520280" cy="648072"/>
          </a:xfrm>
          <a:prstGeom prst="wedgeRoundRectCallout">
            <a:avLst>
              <a:gd name="adj1" fmla="val -61323"/>
              <a:gd name="adj2" fmla="val 11318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rgbClr val="002060"/>
                </a:solidFill>
              </a:rPr>
              <a:t>Нууц үг сэргээх холбоос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80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038" t="35300" r="36219" b="30400"/>
          <a:stretch/>
        </p:blipFill>
        <p:spPr>
          <a:xfrm>
            <a:off x="1547664" y="1689962"/>
            <a:ext cx="5256584" cy="3528392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539552" y="5412911"/>
            <a:ext cx="8280920" cy="8697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Мэдүүлэг гаргагч өөрийн цахимд бүртгүүлсэн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/имэйл/</a:t>
            </a:r>
            <a:r>
              <a:rPr lang="mn-MN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хаягыг бичнэ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1" descr="Imvcxage1qsazroiuds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85270"/>
          <a:stretch/>
        </p:blipFill>
        <p:spPr bwMode="auto">
          <a:xfrm>
            <a:off x="6660232" y="5847804"/>
            <a:ext cx="2478460" cy="10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ounded Rectangular Callout 55"/>
          <p:cNvSpPr/>
          <p:nvPr/>
        </p:nvSpPr>
        <p:spPr>
          <a:xfrm>
            <a:off x="5966121" y="2569906"/>
            <a:ext cx="2304256" cy="864096"/>
          </a:xfrm>
          <a:prstGeom prst="wedgeRoundRectCallout">
            <a:avLst>
              <a:gd name="adj1" fmla="val -92566"/>
              <a:gd name="adj2" fmla="val 3483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rgbClr val="002060"/>
                </a:solidFill>
              </a:rPr>
              <a:t>Цахимд бүртгэлтэй </a:t>
            </a:r>
            <a:r>
              <a:rPr lang="mn-MN" dirty="0" smtClean="0">
                <a:solidFill>
                  <a:srgbClr val="FF0000"/>
                </a:solidFill>
              </a:rPr>
              <a:t>Имэйл</a:t>
            </a:r>
            <a:r>
              <a:rPr lang="mn-MN" dirty="0" smtClean="0">
                <a:solidFill>
                  <a:srgbClr val="002060"/>
                </a:solidFill>
              </a:rPr>
              <a:t> хаягаа бичнэ.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18732" y="1143871"/>
            <a:ext cx="718073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Имэйлээ оруулна уу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0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6712"/>
            <a:ext cx="8763000" cy="576064"/>
          </a:xfrm>
        </p:spPr>
        <p:txBody>
          <a:bodyPr/>
          <a:lstStyle/>
          <a:p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Нууц үг солигдсон бол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28800"/>
            <a:ext cx="35814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9007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5809</TotalTime>
  <Words>1139</Words>
  <Application>Microsoft Office PowerPoint</Application>
  <PresentationFormat>On-screen Show (4:3)</PresentationFormat>
  <Paragraphs>192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Modèle par défaut</vt:lpstr>
      <vt:lpstr>ХУВИЙН АШИГ СОНИРХЛЫН МЭДҮҮЛЭГ БОЛОН ХӨРӨНГӨ, ОРЛОГЫН МЭДҮҮЛГИЙН  СИСТЕМ</vt:lpstr>
      <vt:lpstr>Хувийн ашиг сонирхлын мэдүүлэг болон  хөрөнгө, орлогын мэдүүлгийн систем</vt:lpstr>
      <vt:lpstr>Хувийн ашиг сонирхлын мэдүүлэг болон  хөрөнгө, орлогын мэдүүлгийн систем</vt:lpstr>
      <vt:lpstr>Цахимд /https://meduuleg.iaac.mn/ -д тухайн компьютерийн интернэт хөтчөөс анх удаа хандаж байгаа бол дараах зааврыг дагаж нэвтэрнэ үү. Үүнд:  The Connection is Untrusted гэсэн асуух хуудас гарч ирнэ.  I Understand the Risk сонголтыг сонгоно.</vt:lpstr>
      <vt:lpstr>Add Security Exception цонхны “Confirm Security Exception” гэсэн нэртэй товч дээр дарна. Энэ үйлдлийг хийснээр https://meduuleg.iaac.mn цахимд хуудас гарч ирнэ. </vt:lpstr>
      <vt:lpstr>PowerPoint Presentation</vt:lpstr>
      <vt:lpstr>PowerPoint Presentation</vt:lpstr>
      <vt:lpstr>PowerPoint Presentation</vt:lpstr>
      <vt:lpstr>Нууц үг солигдсон бол</vt:lpstr>
      <vt:lpstr>Нууц үг солигдоогүй бол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ЦАХИМ СИСТЕМД АНХААРАХ АСУУДАЛ   /МЭДҮҮЛЭГ ГАРГАХ ҮНДЭСЛЭЛ/</vt:lpstr>
      <vt:lpstr>PowerPoint Presentation</vt:lpstr>
      <vt:lpstr>PowerPoint Presentation</vt:lpstr>
      <vt:lpstr>PowerPoint Presentation</vt:lpstr>
      <vt:lpstr>БҮРТГЭЛИЙН  МАЯГТУУД:</vt:lpstr>
      <vt:lpstr>PowerPoint Presentation</vt:lpstr>
      <vt:lpstr>ЦАХИМ СИСТЕМД АНХААРАХ АСУУДАЛ - /МЭДҮҮЛЭГ ГАРГАХ ҮНДЭСЛЭЛ/</vt:lpstr>
      <vt:lpstr>ЦАХИМ СИСТЕМД АНХААРАХ АСУУДАЛ – /ЭБАТ ЦЭС/</vt:lpstr>
      <vt:lpstr>ЦАХИМ СИСТЕМД АНХААРАХ АСУУДАЛ – /ХАСХОМ ХЯНАХ/</vt:lpstr>
      <vt:lpstr>ЦАХИМ СИСТЕМД АНХААРАХ АСУУДАЛ – /БҮРДҮҮЛЭЛТ/</vt:lpstr>
      <vt:lpstr>ЦАХИМ ПРОГРАМТАЙ ХОЛБООТОЙ ХҮСЭЛТ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Syphon</dc:title>
  <dc:creator>www.powerpointstyles.com</dc:creator>
  <cp:lastModifiedBy>Mashaa</cp:lastModifiedBy>
  <cp:revision>612</cp:revision>
  <dcterms:created xsi:type="dcterms:W3CDTF">2009-03-23T15:23:24Z</dcterms:created>
  <dcterms:modified xsi:type="dcterms:W3CDTF">2017-01-11T04:28:12Z</dcterms:modified>
</cp:coreProperties>
</file>